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87"/>
  </p:notesMasterIdLst>
  <p:handoutMasterIdLst>
    <p:handoutMasterId r:id="rId88"/>
  </p:handoutMasterIdLst>
  <p:sldIdLst>
    <p:sldId id="6579" r:id="rId5"/>
    <p:sldId id="6970" r:id="rId6"/>
    <p:sldId id="7036" r:id="rId7"/>
    <p:sldId id="7643" r:id="rId8"/>
    <p:sldId id="6972" r:id="rId9"/>
    <p:sldId id="6971" r:id="rId10"/>
    <p:sldId id="7645" r:id="rId11"/>
    <p:sldId id="7628" r:id="rId12"/>
    <p:sldId id="7551" r:id="rId13"/>
    <p:sldId id="7552" r:id="rId14"/>
    <p:sldId id="7553" r:id="rId15"/>
    <p:sldId id="7554" r:id="rId16"/>
    <p:sldId id="7555" r:id="rId17"/>
    <p:sldId id="7556" r:id="rId18"/>
    <p:sldId id="7646" r:id="rId19"/>
    <p:sldId id="7557" r:id="rId20"/>
    <p:sldId id="7465" r:id="rId21"/>
    <p:sldId id="7466" r:id="rId22"/>
    <p:sldId id="7467" r:id="rId23"/>
    <p:sldId id="7468" r:id="rId24"/>
    <p:sldId id="7469" r:id="rId25"/>
    <p:sldId id="7647" r:id="rId26"/>
    <p:sldId id="7470" r:id="rId27"/>
    <p:sldId id="7606" r:id="rId28"/>
    <p:sldId id="7607" r:id="rId29"/>
    <p:sldId id="7608" r:id="rId30"/>
    <p:sldId id="7612" r:id="rId31"/>
    <p:sldId id="7610" r:id="rId32"/>
    <p:sldId id="7648" r:id="rId33"/>
    <p:sldId id="7611" r:id="rId34"/>
    <p:sldId id="7613" r:id="rId35"/>
    <p:sldId id="7614" r:id="rId36"/>
    <p:sldId id="7615" r:id="rId37"/>
    <p:sldId id="7616" r:id="rId38"/>
    <p:sldId id="7649" r:id="rId39"/>
    <p:sldId id="7617" r:id="rId40"/>
    <p:sldId id="7618" r:id="rId41"/>
    <p:sldId id="7627" r:id="rId42"/>
    <p:sldId id="7398" r:id="rId43"/>
    <p:sldId id="7626" r:id="rId44"/>
    <p:sldId id="7579" r:id="rId45"/>
    <p:sldId id="7582" r:id="rId46"/>
    <p:sldId id="7625" r:id="rId47"/>
    <p:sldId id="7581" r:id="rId48"/>
    <p:sldId id="7583" r:id="rId49"/>
    <p:sldId id="7584" r:id="rId50"/>
    <p:sldId id="7585" r:id="rId51"/>
    <p:sldId id="7586" r:id="rId52"/>
    <p:sldId id="7587" r:id="rId53"/>
    <p:sldId id="7624" r:id="rId54"/>
    <p:sldId id="7590" r:id="rId55"/>
    <p:sldId id="7589" r:id="rId56"/>
    <p:sldId id="7591" r:id="rId57"/>
    <p:sldId id="7592" r:id="rId58"/>
    <p:sldId id="7593" r:id="rId59"/>
    <p:sldId id="7594" r:id="rId60"/>
    <p:sldId id="7619" r:id="rId61"/>
    <p:sldId id="7623" r:id="rId62"/>
    <p:sldId id="7596" r:id="rId63"/>
    <p:sldId id="7622" r:id="rId64"/>
    <p:sldId id="7598" r:id="rId65"/>
    <p:sldId id="7599" r:id="rId66"/>
    <p:sldId id="7621" r:id="rId67"/>
    <p:sldId id="7629" r:id="rId68"/>
    <p:sldId id="7630" r:id="rId69"/>
    <p:sldId id="7631" r:id="rId70"/>
    <p:sldId id="7632" r:id="rId71"/>
    <p:sldId id="7636" r:id="rId72"/>
    <p:sldId id="7637" r:id="rId73"/>
    <p:sldId id="7638" r:id="rId74"/>
    <p:sldId id="7639" r:id="rId75"/>
    <p:sldId id="7640" r:id="rId76"/>
    <p:sldId id="7641" r:id="rId77"/>
    <p:sldId id="7633" r:id="rId78"/>
    <p:sldId id="7601" r:id="rId79"/>
    <p:sldId id="7634" r:id="rId80"/>
    <p:sldId id="7603" r:id="rId81"/>
    <p:sldId id="7635" r:id="rId82"/>
    <p:sldId id="7536" r:id="rId83"/>
    <p:sldId id="7644" r:id="rId84"/>
    <p:sldId id="7605" r:id="rId85"/>
    <p:sldId id="25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119"/>
    <a:srgbClr val="5DCECA"/>
    <a:srgbClr val="77CEA4"/>
    <a:srgbClr val="98CE6E"/>
    <a:srgbClr val="D0DFD8"/>
    <a:srgbClr val="B5DAEC"/>
    <a:srgbClr val="BEDEE9"/>
    <a:srgbClr val="FFB91C"/>
    <a:srgbClr val="EECB1A"/>
    <a:srgbClr val="C8D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28AEA-214D-4BA4-A5E0-45B99E78F5A4}" v="26" dt="2022-12-19T10:12:40.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184" y="5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7" name="TextBox 6"/>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64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bwMode="gray">
          <a:xfrm>
            <a:off x="107140" y="8757395"/>
            <a:ext cx="347445" cy="238400"/>
          </a:xfrm>
          <a:prstGeom prst="rect">
            <a:avLst/>
          </a:prstGeom>
          <a:noFill/>
        </p:spPr>
        <p:txBody>
          <a:bodyPr wrap="none" lIns="95610" tIns="47805" rIns="95610" bIns="47805" rtlCol="0">
            <a:spAutoFit/>
          </a:bodyPr>
          <a:lstStyle/>
          <a:p>
            <a:pPr algn="r"/>
            <a:fld id="{2B7AF141-2B95-496E-A444-1A6308939B01}" type="slidenum">
              <a:rPr lang="en-US" sz="900">
                <a:solidFill>
                  <a:schemeClr val="accent3"/>
                </a:solidFill>
              </a:rPr>
              <a:pPr algn="r"/>
              <a:t>‹#›</a:t>
            </a:fld>
            <a:endParaRPr lang="en-US" sz="900">
              <a:solidFill>
                <a:schemeClr val="accent3"/>
              </a:solidFill>
            </a:endParaRPr>
          </a:p>
        </p:txBody>
      </p:sp>
      <p:sp>
        <p:nvSpPr>
          <p:cNvPr id="9" name="TextBox 8"/>
          <p:cNvSpPr txBox="1"/>
          <p:nvPr/>
        </p:nvSpPr>
        <p:spPr bwMode="gray">
          <a:xfrm>
            <a:off x="378553" y="8757395"/>
            <a:ext cx="3851140" cy="235043"/>
          </a:xfrm>
          <a:prstGeom prst="rect">
            <a:avLst/>
          </a:prstGeom>
          <a:noFill/>
        </p:spPr>
        <p:txBody>
          <a:bodyPr wrap="none" lIns="95610" tIns="47805" rIns="95610" bIns="47805" rtlCol="0">
            <a:spAutoFit/>
          </a:bodyPr>
          <a:lstStyle/>
          <a:p>
            <a:pPr>
              <a:defRPr/>
            </a:pPr>
            <a:r>
              <a:rPr lang="en-US" sz="900">
                <a:solidFill>
                  <a:schemeClr val="bg1">
                    <a:lumMod val="75000"/>
                  </a:schemeClr>
                </a:solidFill>
              </a:rPr>
              <a:t>© 2019 Cadence Design Systems, Inc. Cadence confidential.  Internal use only.</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28713" y="8718965"/>
            <a:ext cx="1234884" cy="2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57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635A07A-B185-4527-BDB6-CBFE760924B0}" type="slidenum">
              <a:rPr lang="en-US" smtClean="0"/>
              <a:t>2</a:t>
            </a:fld>
            <a:endParaRPr lang="en-US" dirty="0"/>
          </a:p>
        </p:txBody>
      </p:sp>
    </p:spTree>
    <p:extLst>
      <p:ext uri="{BB962C8B-B14F-4D97-AF65-F5344CB8AC3E}">
        <p14:creationId xmlns:p14="http://schemas.microsoft.com/office/powerpoint/2010/main" val="126616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3223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08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3996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7505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8428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1527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6378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7962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764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280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3</a:t>
            </a:fld>
            <a:endParaRPr lang="en-US" dirty="0"/>
          </a:p>
        </p:txBody>
      </p:sp>
    </p:spTree>
    <p:extLst>
      <p:ext uri="{BB962C8B-B14F-4D97-AF65-F5344CB8AC3E}">
        <p14:creationId xmlns:p14="http://schemas.microsoft.com/office/powerpoint/2010/main" val="87247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7958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8656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9171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6341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887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91700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084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2083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18234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67995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635A07A-B185-4527-BDB6-CBFE760924B0}" type="slidenum">
              <a:rPr lang="en-US" smtClean="0"/>
              <a:t>4</a:t>
            </a:fld>
            <a:endParaRPr lang="en-US"/>
          </a:p>
        </p:txBody>
      </p:sp>
    </p:spTree>
    <p:extLst>
      <p:ext uri="{BB962C8B-B14F-4D97-AF65-F5344CB8AC3E}">
        <p14:creationId xmlns:p14="http://schemas.microsoft.com/office/powerpoint/2010/main" val="1266160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4575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30895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0420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776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3879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6629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219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25814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71256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8935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635A07A-B185-4527-BDB6-CBFE760924B0}" type="slidenum">
              <a:rPr lang="en-US" smtClean="0"/>
              <a:t>5</a:t>
            </a:fld>
            <a:endParaRPr lang="en-US"/>
          </a:p>
        </p:txBody>
      </p:sp>
    </p:spTree>
    <p:extLst>
      <p:ext uri="{BB962C8B-B14F-4D97-AF65-F5344CB8AC3E}">
        <p14:creationId xmlns:p14="http://schemas.microsoft.com/office/powerpoint/2010/main" val="41491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6088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8354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99135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5448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25827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2578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69689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22936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90215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7072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635A07A-B185-4527-BDB6-CBFE760924B0}" type="slidenum">
              <a:rPr lang="en-US" smtClean="0"/>
              <a:t>6</a:t>
            </a:fld>
            <a:endParaRPr lang="en-US"/>
          </a:p>
        </p:txBody>
      </p:sp>
    </p:spTree>
    <p:extLst>
      <p:ext uri="{BB962C8B-B14F-4D97-AF65-F5344CB8AC3E}">
        <p14:creationId xmlns:p14="http://schemas.microsoft.com/office/powerpoint/2010/main" val="597510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3432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5751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62779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94324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5058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814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58345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4554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07873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8541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635A07A-B185-4527-BDB6-CBFE760924B0}" type="slidenum">
              <a:rPr lang="en-US" smtClean="0"/>
              <a:t>7</a:t>
            </a:fld>
            <a:endParaRPr lang="en-US"/>
          </a:p>
        </p:txBody>
      </p:sp>
    </p:spTree>
    <p:extLst>
      <p:ext uri="{BB962C8B-B14F-4D97-AF65-F5344CB8AC3E}">
        <p14:creationId xmlns:p14="http://schemas.microsoft.com/office/powerpoint/2010/main" val="42263698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03815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6106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0856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44948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758461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61048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59753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46771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14391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6521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9905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80908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81570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666790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3255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0659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6363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79113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26893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496392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55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3165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6595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0842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cadence.com/go/trademarks" TargetMode="External"/><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977568FD-77DF-454B-8FA9-65F949BAE143}"/>
              </a:ext>
            </a:extLst>
          </p:cNvPr>
          <p:cNvSpPr>
            <a:spLocks noGrp="1"/>
          </p:cNvSpPr>
          <p:nvPr>
            <p:ph type="title"/>
          </p:nvPr>
        </p:nvSpPr>
        <p:spPr>
          <a:xfrm>
            <a:off x="425956" y="4755280"/>
            <a:ext cx="11147785" cy="561155"/>
          </a:xfrm>
        </p:spPr>
        <p:txBody>
          <a:bodyPr vert="horz" lIns="91440" tIns="45720" rIns="91440" bIns="45720" rtlCol="0" anchor="t">
            <a:noAutofit/>
          </a:bodyPr>
          <a:lstStyle>
            <a:lvl1pPr>
              <a:defRPr lang="en-US" sz="3600">
                <a:solidFill>
                  <a:schemeClr val="tx1"/>
                </a:solidFill>
              </a:defRPr>
            </a:lvl1pPr>
          </a:lstStyle>
          <a:p>
            <a:pPr marL="0" lvl="0" indent="-228600">
              <a:buFont typeface="Arial" panose="020B0604020202020204" pitchFamily="34" charset="0"/>
            </a:pPr>
            <a:r>
              <a:rPr lang="en-US"/>
              <a:t>Click to edit Master title style</a:t>
            </a:r>
          </a:p>
        </p:txBody>
      </p:sp>
      <p:sp>
        <p:nvSpPr>
          <p:cNvPr id="10" name="Text Placeholder 2">
            <a:extLst>
              <a:ext uri="{FF2B5EF4-FFF2-40B4-BE49-F238E27FC236}">
                <a16:creationId xmlns:a16="http://schemas.microsoft.com/office/drawing/2014/main" id="{DA52E7B5-532F-4A58-B33A-C39E337D4223}"/>
              </a:ext>
            </a:extLst>
          </p:cNvPr>
          <p:cNvSpPr>
            <a:spLocks noGrp="1"/>
          </p:cNvSpPr>
          <p:nvPr>
            <p:ph type="body" idx="11" hasCustomPrompt="1"/>
          </p:nvPr>
        </p:nvSpPr>
        <p:spPr>
          <a:xfrm>
            <a:off x="425957" y="5879209"/>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and Title</a:t>
            </a:r>
          </a:p>
          <a:p>
            <a:pPr lvl="0"/>
            <a:r>
              <a:rPr lang="en-US"/>
              <a:t>Date</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0190389" y="6221413"/>
            <a:ext cx="1638074" cy="31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Graphic 12">
            <a:extLst>
              <a:ext uri="{FF2B5EF4-FFF2-40B4-BE49-F238E27FC236}">
                <a16:creationId xmlns:a16="http://schemas.microsoft.com/office/drawing/2014/main" id="{E8CF044C-A8C1-4FD8-9439-9B7589E21E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3711" y="4449020"/>
            <a:ext cx="322627" cy="86034"/>
          </a:xfrm>
          <a:prstGeom prst="rect">
            <a:avLst/>
          </a:prstGeom>
        </p:spPr>
      </p:pic>
      <p:sp>
        <p:nvSpPr>
          <p:cNvPr id="3" name="Subtitle 2"/>
          <p:cNvSpPr>
            <a:spLocks noGrp="1"/>
          </p:cNvSpPr>
          <p:nvPr>
            <p:ph type="subTitle" idx="1" hasCustomPrompt="1"/>
          </p:nvPr>
        </p:nvSpPr>
        <p:spPr>
          <a:xfrm>
            <a:off x="527552" y="5316435"/>
            <a:ext cx="11147785" cy="384814"/>
          </a:xfrm>
          <a:prstGeom prst="rect">
            <a:avLst/>
          </a:prstGeom>
        </p:spPr>
        <p:txBody>
          <a:bodyPr/>
          <a:lstStyle>
            <a:lvl1pPr marL="0" indent="0" algn="l">
              <a:spcBef>
                <a:spcPts val="0"/>
              </a:spcBef>
              <a:buNone/>
              <a:defRPr sz="2400">
                <a:solidFill>
                  <a:srgbClr val="262626"/>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
        <p:nvSpPr>
          <p:cNvPr id="7" name="TextBox 6">
            <a:extLst>
              <a:ext uri="{FF2B5EF4-FFF2-40B4-BE49-F238E27FC236}">
                <a16:creationId xmlns:a16="http://schemas.microsoft.com/office/drawing/2014/main" id="{E75BAE5C-2CF3-43E3-BFF7-5E24E5AFA231}"/>
              </a:ext>
            </a:extLst>
          </p:cNvPr>
          <p:cNvSpPr txBox="1"/>
          <p:nvPr userDrawn="1"/>
        </p:nvSpPr>
        <p:spPr>
          <a:xfrm>
            <a:off x="10106231" y="271858"/>
            <a:ext cx="1770035" cy="338554"/>
          </a:xfrm>
          <a:prstGeom prst="rect">
            <a:avLst/>
          </a:prstGeom>
          <a:noFill/>
        </p:spPr>
        <p:txBody>
          <a:bodyPr wrap="none" rtlCol="0">
            <a:spAutoFit/>
          </a:bodyPr>
          <a:lstStyle/>
          <a:p>
            <a:pPr algn="r"/>
            <a:r>
              <a:rPr lang="en-US" sz="1600">
                <a:solidFill>
                  <a:schemeClr val="bg1"/>
                </a:solidFill>
              </a:rPr>
              <a:t>Internal Use Only</a:t>
            </a:r>
          </a:p>
        </p:txBody>
      </p:sp>
    </p:spTree>
    <p:extLst>
      <p:ext uri="{BB962C8B-B14F-4D97-AF65-F5344CB8AC3E}">
        <p14:creationId xmlns:p14="http://schemas.microsoft.com/office/powerpoint/2010/main" val="320357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4373" y="5087772"/>
            <a:ext cx="10744200" cy="1188720"/>
          </a:xfrm>
        </p:spPr>
        <p:txBody>
          <a:bodyPr anchor="t" anchorCtr="0">
            <a:noAutofit/>
          </a:bodyPr>
          <a:lstStyle>
            <a:lvl1pPr>
              <a:defRPr sz="3600">
                <a:solidFill>
                  <a:schemeClr val="tx1"/>
                </a:solidFill>
              </a:defRPr>
            </a:lvl1pPr>
          </a:lstStyle>
          <a:p>
            <a:r>
              <a:rPr lang="en-US"/>
              <a:t>Click to edit Segue title style</a:t>
            </a:r>
          </a:p>
        </p:txBody>
      </p:sp>
      <p:pic>
        <p:nvPicPr>
          <p:cNvPr id="7" name="Picture 15">
            <a:extLst>
              <a:ext uri="{FF2B5EF4-FFF2-40B4-BE49-F238E27FC236}">
                <a16:creationId xmlns:a16="http://schemas.microsoft.com/office/drawing/2014/main" id="{7C6F4BE9-C360-464C-BE24-BEA22214003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D0324130-A4CC-4480-B3E5-E8052135BCBE}"/>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2022 Cadence Design Systems, Inc. Cadence confidential. Internal use only.</a:t>
            </a:r>
          </a:p>
        </p:txBody>
      </p:sp>
      <p:sp>
        <p:nvSpPr>
          <p:cNvPr id="9" name="TextBox 8">
            <a:extLst>
              <a:ext uri="{FF2B5EF4-FFF2-40B4-BE49-F238E27FC236}">
                <a16:creationId xmlns:a16="http://schemas.microsoft.com/office/drawing/2014/main" id="{4BC35269-6A8A-4483-9D10-09B51732AE86}"/>
              </a:ext>
            </a:extLst>
          </p:cNvPr>
          <p:cNvSpPr txBox="1"/>
          <p:nvPr userDrawn="1"/>
        </p:nvSpPr>
        <p:spPr>
          <a:xfrm>
            <a:off x="371583" y="6517423"/>
            <a:ext cx="456364" cy="20005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fld id="{E9C6F3DA-F5B5-479A-BC2D-A29C88AE9940}" type="slidenum">
              <a:rPr kumimoji="0" lang="en-US" sz="700" b="0" i="0" u="none" strike="noStrike" kern="0" cap="none" spc="0" normalizeH="0" baseline="0" noProof="0" smtClean="0">
                <a:ln>
                  <a:noFill/>
                </a:ln>
                <a:solidFill>
                  <a:srgbClr val="FFFFFF">
                    <a:lumMod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700" b="0" i="0" u="none" strike="noStrike" kern="0" cap="none" spc="0" normalizeH="0" baseline="0" noProof="0">
              <a:ln>
                <a:noFill/>
              </a:ln>
              <a:solidFill>
                <a:srgbClr val="FFFFFF">
                  <a:lumMod val="75000"/>
                </a:srgbClr>
              </a:solidFill>
              <a:effectLst/>
              <a:uLnTx/>
              <a:uFillTx/>
            </a:endParaRPr>
          </a:p>
        </p:txBody>
      </p:sp>
      <p:sp>
        <p:nvSpPr>
          <p:cNvPr id="17" name="Text Placeholder 2">
            <a:extLst>
              <a:ext uri="{FF2B5EF4-FFF2-40B4-BE49-F238E27FC236}">
                <a16:creationId xmlns:a16="http://schemas.microsoft.com/office/drawing/2014/main" id="{D929B34E-4B95-40EC-AF9F-8C2F5BDB85C9}"/>
              </a:ext>
            </a:extLst>
          </p:cNvPr>
          <p:cNvSpPr>
            <a:spLocks noGrp="1"/>
          </p:cNvSpPr>
          <p:nvPr>
            <p:ph type="body" idx="1" hasCustomPrompt="1"/>
          </p:nvPr>
        </p:nvSpPr>
        <p:spPr>
          <a:xfrm>
            <a:off x="456744"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 style</a:t>
            </a:r>
          </a:p>
        </p:txBody>
      </p:sp>
    </p:spTree>
    <p:extLst>
      <p:ext uri="{BB962C8B-B14F-4D97-AF65-F5344CB8AC3E}">
        <p14:creationId xmlns:p14="http://schemas.microsoft.com/office/powerpoint/2010/main" val="956241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671906" y="5693163"/>
            <a:ext cx="1083548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a:solidFill>
                  <a:srgbClr val="BFBFBF"/>
                </a:solidFill>
                <a:effectLst/>
                <a:latin typeface="+mn-lt"/>
                <a:ea typeface="+mn-ea"/>
                <a:cs typeface="+mn-cs"/>
              </a:rPr>
              <a:t>© 2022 Cadence Design Systems, Inc. All rights reserved worldwide. Cadence, the Cadence logo, and the other Cadence marks found at </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https://</a:t>
            </a:r>
            <a:r>
              <a:rPr lang="en-US" sz="800" i="1" u="sng"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a:solidFill>
                  <a:srgbClr val="BFBFBF"/>
                </a:solidFill>
                <a:effectLst/>
                <a:latin typeface="+mn-lt"/>
                <a:ea typeface="+mn-ea"/>
                <a:cs typeface="+mn-cs"/>
                <a:hlinkClick r:id="rId3">
                  <a:extLst>
                    <a:ext uri="{A12FA001-AC4F-418D-AE19-62706E023703}">
                      <ahyp:hlinkClr xmlns:ahyp="http://schemas.microsoft.com/office/drawing/2018/hyperlinkcolor" val="tx"/>
                    </a:ext>
                  </a:extLst>
                </a:hlinkClick>
              </a:rPr>
              <a:t> </a:t>
            </a:r>
            <a:r>
              <a:rPr lang="en-US" sz="800" i="1" kern="1200">
                <a:solidFill>
                  <a:srgbClr val="BFBFBF"/>
                </a:solidFill>
                <a:effectLst/>
                <a:latin typeface="+mn-lt"/>
                <a:ea typeface="+mn-ea"/>
                <a:cs typeface="+mn-cs"/>
              </a:rPr>
              <a:t>are trademarks or registered trademarks of 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a:solidFill>
                <a:srgbClr val="BFBFBF"/>
              </a:solidFill>
              <a:effectLst/>
            </a:endParaRPr>
          </a:p>
        </p:txBody>
      </p:sp>
      <p:pic>
        <p:nvPicPr>
          <p:cNvPr id="5" name="Graphic 4">
            <a:extLst>
              <a:ext uri="{FF2B5EF4-FFF2-40B4-BE49-F238E27FC236}">
                <a16:creationId xmlns:a16="http://schemas.microsoft.com/office/drawing/2014/main" id="{5B4FD8CC-F52C-45BA-9409-3279606FB3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6" name="Group 5">
            <a:extLst>
              <a:ext uri="{FF2B5EF4-FFF2-40B4-BE49-F238E27FC236}">
                <a16:creationId xmlns:a16="http://schemas.microsoft.com/office/drawing/2014/main" id="{C355CB13-4131-493A-B637-837BC74B3818}"/>
              </a:ext>
            </a:extLst>
          </p:cNvPr>
          <p:cNvGrpSpPr/>
          <p:nvPr userDrawn="1"/>
        </p:nvGrpSpPr>
        <p:grpSpPr>
          <a:xfrm>
            <a:off x="0" y="368"/>
            <a:ext cx="12192000" cy="43178"/>
            <a:chOff x="0" y="368"/>
            <a:chExt cx="12192000" cy="43178"/>
          </a:xfrm>
        </p:grpSpPr>
        <p:sp>
          <p:nvSpPr>
            <p:cNvPr id="7" name="Rectangle 6">
              <a:extLst>
                <a:ext uri="{FF2B5EF4-FFF2-40B4-BE49-F238E27FC236}">
                  <a16:creationId xmlns:a16="http://schemas.microsoft.com/office/drawing/2014/main" id="{F9BA40B7-FB75-4C9A-85CD-0AF3ED79AF6A}"/>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62FE18-D2FC-45E3-898B-224F9DAA381A}"/>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7D51E-0340-46EE-9382-8E2F29A794B2}"/>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8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274320"/>
            <a:ext cx="11612880" cy="914400"/>
          </a:xfrm>
        </p:spPr>
        <p:txBody>
          <a:bodyPr/>
          <a:lstStyle/>
          <a:p>
            <a:r>
              <a:rPr lang="en-US"/>
              <a:t>Click to edit Master title style</a:t>
            </a:r>
          </a:p>
        </p:txBody>
      </p:sp>
      <p:sp>
        <p:nvSpPr>
          <p:cNvPr id="3" name="Content Placeholder 2"/>
          <p:cNvSpPr>
            <a:spLocks noGrp="1"/>
          </p:cNvSpPr>
          <p:nvPr>
            <p:ph idx="1"/>
          </p:nvPr>
        </p:nvSpPr>
        <p:spPr>
          <a:xfrm>
            <a:off x="274320" y="1188720"/>
            <a:ext cx="11612880" cy="5120640"/>
          </a:xfrm>
          <a:prstGeom prst="rect">
            <a:avLst/>
          </a:prstGeom>
        </p:spPr>
        <p:txBody>
          <a:bodyPr/>
          <a:lstStyle>
            <a:lvl1pPr>
              <a:buClr>
                <a:srgbClr val="E31837"/>
              </a:buClr>
              <a:defRPr sz="2400">
                <a:latin typeface="+mn-lt"/>
                <a:cs typeface="Arial" panose="020B0604020202020204" pitchFamily="34" charset="0"/>
              </a:defRPr>
            </a:lvl1pPr>
            <a:lvl2pPr marL="685800" indent="-228600">
              <a:buFont typeface="Arial" panose="020B0604020202020204" pitchFamily="34" charset="0"/>
              <a:buChar char="–"/>
              <a:defRPr sz="2000">
                <a:solidFill>
                  <a:srgbClr val="6A6A6A"/>
                </a:solidFill>
                <a:latin typeface="+mn-lt"/>
                <a:cs typeface="Arial" panose="020B0604020202020204" pitchFamily="34" charset="0"/>
              </a:defRPr>
            </a:lvl2pPr>
            <a:lvl3pPr marL="1143000" indent="-228600">
              <a:buFont typeface="Arial" panose="020B0604020202020204" pitchFamily="34" charset="0"/>
              <a:buChar char="–"/>
              <a:defRPr sz="1600">
                <a:solidFill>
                  <a:srgbClr val="6A6A6A"/>
                </a:solidFill>
                <a:latin typeface="+mn-lt"/>
                <a:cs typeface="Arial" panose="020B0604020202020204" pitchFamily="34" charset="0"/>
              </a:defRPr>
            </a:lvl3pPr>
            <a:lvl4pPr marL="1371600" indent="-228600">
              <a:buFont typeface="Arial" panose="020B0604020202020204" pitchFamily="34" charset="0"/>
              <a:buChar char="–"/>
              <a:defRPr sz="1200">
                <a:solidFill>
                  <a:srgbClr val="6A6A6A"/>
                </a:solidFill>
                <a:latin typeface="+mn-lt"/>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0634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Subtitle-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1325563"/>
          </a:xfrm>
          <a:prstGeom prst="rect">
            <a:avLst/>
          </a:prstGeom>
        </p:spPr>
        <p:txBody>
          <a:bodyPr>
            <a:noAutofit/>
          </a:bodyPr>
          <a:lstStyle>
            <a:lvl1pPr>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87161"/>
            <a:ext cx="11310257" cy="4376546"/>
          </a:xfrm>
          <a:prstGeom prst="rect">
            <a:avLst/>
          </a:prstGeom>
        </p:spPr>
        <p:txBody>
          <a:bodyPr>
            <a:noAutofit/>
          </a:bodyPr>
          <a:lstStyle>
            <a:lvl1pPr>
              <a:spcBef>
                <a:spcPts val="1800"/>
              </a:spcBef>
              <a:spcAft>
                <a:spcPts val="300"/>
              </a:spcAft>
              <a:defRPr/>
            </a:lvl1pPr>
            <a:lvl2pPr>
              <a:spcBef>
                <a:spcPts val="300"/>
              </a:spcBef>
              <a:spcAft>
                <a:spcPts val="300"/>
              </a:spcAft>
              <a:defRPr/>
            </a:lvl2pPr>
            <a:lvl3pPr>
              <a:spcBef>
                <a:spcPts val="300"/>
              </a:spcBef>
              <a:spcAft>
                <a:spcPts val="300"/>
              </a:spcAft>
              <a:defRPr/>
            </a:lvl3pPr>
          </a:lstStyle>
          <a:p>
            <a:pPr lvl="0"/>
            <a:r>
              <a:rPr lang="en-US"/>
              <a:t>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Font typeface="Wingdings" panose="05000000000000000000" pitchFamily="2" charset="2"/>
              <a:buNone/>
              <a:defRPr sz="2400">
                <a:solidFill>
                  <a:srgbClr val="20202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Subhead style</a:t>
            </a:r>
          </a:p>
        </p:txBody>
      </p:sp>
    </p:spTree>
    <p:extLst>
      <p:ext uri="{BB962C8B-B14F-4D97-AF65-F5344CB8AC3E}">
        <p14:creationId xmlns:p14="http://schemas.microsoft.com/office/powerpoint/2010/main" val="1456861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spcBef>
                <a:spcPts val="1600"/>
              </a:spcBef>
              <a:spcAft>
                <a:spcPts val="300"/>
              </a:spcAft>
              <a:defRPr lang="en-US" dirty="0"/>
            </a:lvl1pPr>
            <a:lvl2pPr>
              <a:spcBef>
                <a:spcPts val="0"/>
              </a:spcBef>
              <a:defRPr lang="en-US" dirty="0"/>
            </a:lvl2pPr>
            <a:lvl3pPr>
              <a:spcBef>
                <a:spcPts val="400"/>
              </a:spcBef>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175119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nd Title with Tighter Content L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30" y="1188720"/>
            <a:ext cx="11255827" cy="5146766"/>
          </a:xfrm>
          <a:prstGeom prst="rect">
            <a:avLst/>
          </a:prstGeom>
        </p:spPr>
        <p:txBody>
          <a:bodyPr vert="horz" lIns="0" tIns="45720" rIns="91440" bIns="45720" rtlCol="0">
            <a:noAutofit/>
          </a:bodyPr>
          <a:lstStyle>
            <a:lvl1pPr>
              <a:defRPr lang="en-US" dirty="0"/>
            </a:lvl1pPr>
            <a:lvl2pPr>
              <a:spcBef>
                <a:spcPts val="400"/>
              </a:spcBef>
              <a:spcAft>
                <a:spcPts val="0"/>
              </a:spcAft>
              <a:defRPr lang="en-US" dirty="0"/>
            </a:lvl2pPr>
            <a:lvl3pPr>
              <a:spcBef>
                <a:spcPts val="400"/>
              </a:spcBef>
              <a:spcAft>
                <a:spcPts val="0"/>
              </a:spcAft>
              <a:defRPr lang="en-US" dirty="0"/>
            </a:lvl3pPr>
            <a:lvl4pPr>
              <a:defRPr lang="en-US" dirty="0"/>
            </a:lvl4pPr>
          </a:lstStyle>
          <a:p>
            <a:pPr lvl="0"/>
            <a:r>
              <a:rPr lang="en-US"/>
              <a:t>Click to edit Master text styles</a:t>
            </a:r>
          </a:p>
          <a:p>
            <a:pPr lvl="1"/>
            <a:r>
              <a:rPr lang="en-US"/>
              <a:t>Second level</a:t>
            </a:r>
          </a:p>
          <a:p>
            <a:pPr lvl="2"/>
            <a:r>
              <a:rPr lang="en-US"/>
              <a:t>Third level</a:t>
            </a:r>
          </a:p>
        </p:txBody>
      </p:sp>
      <p:sp>
        <p:nvSpPr>
          <p:cNvPr id="6" name="Title 1">
            <a:extLst>
              <a:ext uri="{FF2B5EF4-FFF2-40B4-BE49-F238E27FC236}">
                <a16:creationId xmlns:a16="http://schemas.microsoft.com/office/drawing/2014/main" id="{15ACACC4-4AF0-4A8A-B447-116F2CD731D9}"/>
              </a:ext>
            </a:extLst>
          </p:cNvPr>
          <p:cNvSpPr>
            <a:spLocks noGrp="1"/>
          </p:cNvSpPr>
          <p:nvPr>
            <p:ph type="title"/>
          </p:nvPr>
        </p:nvSpPr>
        <p:spPr>
          <a:xfrm>
            <a:off x="446313" y="365125"/>
            <a:ext cx="11612880" cy="565150"/>
          </a:xfrm>
        </p:spPr>
        <p:txBody>
          <a:bodyPr/>
          <a:lstStyle/>
          <a:p>
            <a:r>
              <a:rPr lang="en-US"/>
              <a:t>Click to edit Master title style</a:t>
            </a:r>
          </a:p>
        </p:txBody>
      </p:sp>
    </p:spTree>
    <p:extLst>
      <p:ext uri="{BB962C8B-B14F-4D97-AF65-F5344CB8AC3E}">
        <p14:creationId xmlns:p14="http://schemas.microsoft.com/office/powerpoint/2010/main" val="415168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493439"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11335784"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300"/>
              </a:spcBef>
              <a:spcAft>
                <a:spcPts val="400"/>
              </a:spcAft>
              <a:defRPr lang="en-US" sz="1600" dirty="0"/>
            </a:lvl2pPr>
            <a:lvl3pPr>
              <a:spcBef>
                <a:spcPts val="3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397227410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defRPr lang="en-US" sz="2000" dirty="0"/>
            </a:lvl1pPr>
            <a:lvl2pPr>
              <a:defRPr lang="en-US" sz="1600" dirty="0"/>
            </a:lvl2pPr>
            <a:lvl3pPr>
              <a:defRPr lang="en-US" sz="1200" dirty="0"/>
            </a:lvl3pPr>
            <a:lvl4pPr>
              <a:defRPr lang="en-US" dirty="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a:prstGeom prst="rect">
            <a:avLst/>
          </a:prstGeom>
        </p:spPr>
        <p:txBody>
          <a:bodyPr vert="horz" lIns="0" tIns="45720" rIns="91440" bIns="45720" rtlCol="0">
            <a:noAutofit/>
          </a:bodyPr>
          <a:lstStyle>
            <a:lvl1pPr>
              <a:defRPr lang="en-US" sz="2000" smtClean="0"/>
            </a:lvl1pPr>
            <a:lvl2pPr>
              <a:defRPr lang="en-US" sz="1600" smtClean="0"/>
            </a:lvl2pPr>
            <a:lvl3pPr>
              <a:defRPr lang="en-US" sz="1200" smtClean="0"/>
            </a:lvl3pPr>
            <a:lvl4pPr marL="1652588" indent="-280988">
              <a:buClr>
                <a:schemeClr val="bg2"/>
              </a:buClr>
              <a:buSzPct val="100000"/>
              <a:buFont typeface="Arial" panose="020B0604020202020204" pitchFamily="34" charset="0"/>
              <a:buChar char="•"/>
              <a:defRPr lang="en-US" sz="1200" smtClean="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7177365"/>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Content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3CA47B-D942-47BA-BDF5-2703D6AC814F}"/>
              </a:ext>
            </a:extLst>
          </p:cNvPr>
          <p:cNvSpPr>
            <a:spLocks noGrp="1"/>
          </p:cNvSpPr>
          <p:nvPr>
            <p:ph type="pic" sz="quarter" idx="16"/>
          </p:nvPr>
        </p:nvSpPr>
        <p:spPr>
          <a:xfrm>
            <a:off x="6096000" y="1587500"/>
            <a:ext cx="5654675" cy="4708525"/>
          </a:xfrm>
          <a:ln w="25400">
            <a:gradFill>
              <a:gsLst>
                <a:gs pos="0">
                  <a:srgbClr val="9EDA12"/>
                </a:gs>
                <a:gs pos="65000">
                  <a:srgbClr val="EECB1A"/>
                </a:gs>
                <a:gs pos="35000">
                  <a:srgbClr val="C8D616"/>
                </a:gs>
                <a:gs pos="100000">
                  <a:srgbClr val="FFB91C"/>
                </a:gs>
              </a:gsLst>
              <a:lin ang="5400000" scaled="1"/>
            </a:gradFill>
          </a:ln>
        </p:spPr>
        <p:txBody>
          <a:bodyPr/>
          <a:lstStyle/>
          <a:p>
            <a:r>
              <a:rPr lang="en-US"/>
              <a:t>Click icon to add picture</a:t>
            </a:r>
          </a:p>
        </p:txBody>
      </p:sp>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215422085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Column- Right Graphic-Char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a:prstGeom prst="rect">
            <a:avLst/>
          </a:prstGeom>
        </p:spPr>
        <p:txBody>
          <a:bodyPr vert="horz" lIns="0" tIns="45720" rIns="91440" bIns="45720" rtlCol="0">
            <a:noAutofit/>
          </a:bodyPr>
          <a:lstStyle>
            <a:lvl1pPr>
              <a:spcBef>
                <a:spcPts val="1000"/>
              </a:spcBef>
              <a:spcAft>
                <a:spcPts val="0"/>
              </a:spcAft>
              <a:defRPr lang="en-US" sz="2000" dirty="0"/>
            </a:lvl1pPr>
            <a:lvl2pPr>
              <a:spcBef>
                <a:spcPts val="500"/>
              </a:spcBef>
              <a:spcAft>
                <a:spcPts val="400"/>
              </a:spcAft>
              <a:defRPr lang="en-US" sz="1600" dirty="0"/>
            </a:lvl2pPr>
            <a:lvl3pPr>
              <a:spcBef>
                <a:spcPts val="500"/>
              </a:spcBef>
              <a:spcAft>
                <a:spcPts val="400"/>
              </a:spcAft>
              <a:defRPr lang="en-US" sz="1200" dirty="0"/>
            </a:lvl3pPr>
            <a:lvl4pPr marL="1652588" indent="-280988">
              <a:buClr>
                <a:schemeClr val="bg2"/>
              </a:buClr>
              <a:buSzPct val="100000"/>
              <a:buFont typeface="Arial" panose="020B0604020202020204" pitchFamily="34" charset="0"/>
              <a:buChar char="•"/>
              <a:defRPr sz="1200">
                <a:solidFill>
                  <a:schemeClr val="tx1"/>
                </a:solidFill>
              </a:defRPr>
            </a:lvl4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199829632"/>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6"/>
            <a:ext cx="11310257" cy="580806"/>
          </a:xfrm>
        </p:spPr>
        <p:txBody>
          <a:bodyPr/>
          <a:lstStyle>
            <a:lvl1pPr>
              <a:defRPr>
                <a:solidFill>
                  <a:srgbClr val="262626"/>
                </a:solidFill>
              </a:defRPr>
            </a:lvl1pPr>
          </a:lstStyle>
          <a:p>
            <a:r>
              <a:rPr lang="en-US"/>
              <a:t>Click to edit Master title style</a:t>
            </a:r>
          </a:p>
        </p:txBody>
      </p:sp>
    </p:spTree>
    <p:extLst>
      <p:ext uri="{BB962C8B-B14F-4D97-AF65-F5344CB8AC3E}">
        <p14:creationId xmlns:p14="http://schemas.microsoft.com/office/powerpoint/2010/main" val="251049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46313" y="365125"/>
            <a:ext cx="11612880" cy="454682"/>
          </a:xfrm>
        </p:spPr>
        <p:txBody>
          <a:bodyPr/>
          <a:lstStyle/>
          <a:p>
            <a:r>
              <a:rPr lang="en-US"/>
              <a:t>Click to edit Master title style</a:t>
            </a:r>
          </a:p>
        </p:txBody>
      </p:sp>
      <p:sp>
        <p:nvSpPr>
          <p:cNvPr id="4" name="Text Placeholder 4">
            <a:extLst>
              <a:ext uri="{FF2B5EF4-FFF2-40B4-BE49-F238E27FC236}">
                <a16:creationId xmlns:a16="http://schemas.microsoft.com/office/drawing/2014/main" id="{4F47D3DE-0C27-4D0B-95F1-32219C097A72}"/>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spcBef>
                <a:spcPts val="0"/>
              </a:spcBef>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Subhead style</a:t>
            </a:r>
          </a:p>
        </p:txBody>
      </p:sp>
    </p:spTree>
    <p:extLst>
      <p:ext uri="{BB962C8B-B14F-4D97-AF65-F5344CB8AC3E}">
        <p14:creationId xmlns:p14="http://schemas.microsoft.com/office/powerpoint/2010/main" val="17743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51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12250CC-5D72-458B-8B32-C9C5EF24038A}"/>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l="81412" t="-4167"/>
          <a:stretch/>
        </p:blipFill>
        <p:spPr>
          <a:xfrm>
            <a:off x="10016358" y="0"/>
            <a:ext cx="2175641" cy="6858000"/>
          </a:xfrm>
          <a:prstGeom prst="rect">
            <a:avLst/>
          </a:prstGeom>
        </p:spPr>
      </p:pic>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a:solidFill>
                  <a:srgbClr val="BFBFBF"/>
                </a:solidFill>
                <a:latin typeface="Arial" panose="020B0604020202020204" pitchFamily="34" charset="0"/>
                <a:cs typeface="Arial" panose="020B0604020202020204" pitchFamily="34" charset="0"/>
              </a:rPr>
              <a:t>© 2022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0205924"/>
      </p:ext>
    </p:extLst>
  </p:cSld>
  <p:clrMap bg1="lt1" tx1="dk1" bg2="lt2" tx2="dk2" accent1="accent1" accent2="accent2" accent3="accent3" accent4="accent4" accent5="accent5" accent6="accent6" hlink="hlink" folHlink="folHlink"/>
  <p:sldLayoutIdLst>
    <p:sldLayoutId id="2147483663" r:id="rId1"/>
    <p:sldLayoutId id="2147483650" r:id="rId2"/>
    <p:sldLayoutId id="2147483672" r:id="rId3"/>
    <p:sldLayoutId id="2147483670" r:id="rId4"/>
    <p:sldLayoutId id="2147483673" r:id="rId5"/>
    <p:sldLayoutId id="2147483676" r:id="rId6"/>
    <p:sldLayoutId id="2147483654" r:id="rId7"/>
    <p:sldLayoutId id="2147483665" r:id="rId8"/>
    <p:sldLayoutId id="2147483671" r:id="rId9"/>
    <p:sldLayoutId id="2147483661" r:id="rId10"/>
    <p:sldLayoutId id="2147483657" r:id="rId11"/>
    <p:sldLayoutId id="2147483678" r:id="rId12"/>
    <p:sldLayoutId id="2147483679" r:id="rId13"/>
    <p:sldLayoutId id="2147483680" r:id="rId14"/>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000"/>
        </a:spcBef>
        <a:spcAft>
          <a:spcPts val="0"/>
        </a:spcAft>
        <a:buClr>
          <a:schemeClr val="bg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500"/>
        </a:spcBef>
        <a:spcAft>
          <a:spcPts val="300"/>
        </a:spcAft>
        <a:buClr>
          <a:schemeClr val="bg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500"/>
        </a:spcBef>
        <a:spcAft>
          <a:spcPts val="300"/>
        </a:spcAft>
        <a:buClr>
          <a:schemeClr val="bg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sz="1200" kern="120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EF4953-66E6-4427-BE1A-74A417DC81FC}"/>
              </a:ext>
            </a:extLst>
          </p:cNvPr>
          <p:cNvSpPr>
            <a:spLocks noGrp="1"/>
          </p:cNvSpPr>
          <p:nvPr>
            <p:ph type="title"/>
          </p:nvPr>
        </p:nvSpPr>
        <p:spPr/>
        <p:txBody>
          <a:bodyPr/>
          <a:lstStyle/>
          <a:p>
            <a:r>
              <a:rPr lang="en-US" dirty="0"/>
              <a:t>Creating a Dual Subsystem Virtual Platform</a:t>
            </a:r>
          </a:p>
        </p:txBody>
      </p:sp>
      <p:sp>
        <p:nvSpPr>
          <p:cNvPr id="3" name="Text Placeholder 8">
            <a:extLst>
              <a:ext uri="{FF2B5EF4-FFF2-40B4-BE49-F238E27FC236}">
                <a16:creationId xmlns:a16="http://schemas.microsoft.com/office/drawing/2014/main" id="{DA05F66D-D419-4899-8EBC-4031009E276A}"/>
              </a:ext>
            </a:extLst>
          </p:cNvPr>
          <p:cNvSpPr>
            <a:spLocks noGrp="1"/>
          </p:cNvSpPr>
          <p:nvPr>
            <p:ph type="body" idx="11"/>
          </p:nvPr>
        </p:nvSpPr>
        <p:spPr>
          <a:xfrm>
            <a:off x="425957" y="5879209"/>
            <a:ext cx="11147786" cy="907483"/>
          </a:xfrm>
        </p:spPr>
        <p:txBody>
          <a:bodyPr/>
          <a:lstStyle/>
          <a:p>
            <a:r>
              <a:rPr lang="en-US" dirty="0"/>
              <a:t>Helium 22.12</a:t>
            </a:r>
          </a:p>
        </p:txBody>
      </p:sp>
      <p:sp>
        <p:nvSpPr>
          <p:cNvPr id="4" name="Subtitle 7">
            <a:extLst>
              <a:ext uri="{FF2B5EF4-FFF2-40B4-BE49-F238E27FC236}">
                <a16:creationId xmlns:a16="http://schemas.microsoft.com/office/drawing/2014/main" id="{AF74EF62-4666-4842-8510-A6F7A0884DAD}"/>
              </a:ext>
            </a:extLst>
          </p:cNvPr>
          <p:cNvSpPr>
            <a:spLocks noGrp="1"/>
          </p:cNvSpPr>
          <p:nvPr>
            <p:ph type="subTitle" idx="1"/>
          </p:nvPr>
        </p:nvSpPr>
        <p:spPr>
          <a:xfrm>
            <a:off x="527552" y="5316435"/>
            <a:ext cx="11147785" cy="384814"/>
          </a:xfrm>
        </p:spPr>
        <p:txBody>
          <a:bodyPr/>
          <a:lstStyle/>
          <a:p>
            <a:r>
              <a:rPr lang="en-US" dirty="0"/>
              <a:t>Helium Training Labs</a:t>
            </a:r>
          </a:p>
        </p:txBody>
      </p:sp>
    </p:spTree>
    <p:extLst>
      <p:ext uri="{BB962C8B-B14F-4D97-AF65-F5344CB8AC3E}">
        <p14:creationId xmlns:p14="http://schemas.microsoft.com/office/powerpoint/2010/main" val="278096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A2A4D-8162-4639-B429-5716831F75EA}"/>
              </a:ext>
            </a:extLst>
          </p:cNvPr>
          <p:cNvPicPr>
            <a:picLocks noChangeAspect="1"/>
          </p:cNvPicPr>
          <p:nvPr/>
        </p:nvPicPr>
        <p:blipFill>
          <a:blip r:embed="rId3"/>
          <a:stretch>
            <a:fillRect/>
          </a:stretch>
        </p:blipFill>
        <p:spPr>
          <a:xfrm>
            <a:off x="460292" y="1794619"/>
            <a:ext cx="8109077" cy="437295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Create a new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757644" y="2606027"/>
            <a:ext cx="2792608" cy="686637"/>
          </a:xfrm>
          <a:prstGeom prst="borderCallout1">
            <a:avLst>
              <a:gd name="adj1" fmla="val 48121"/>
              <a:gd name="adj2" fmla="val -72"/>
              <a:gd name="adj3" fmla="val 80433"/>
              <a:gd name="adj4" fmla="val -25161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ARM Fast Models</a:t>
            </a:r>
          </a:p>
        </p:txBody>
      </p:sp>
      <p:sp>
        <p:nvSpPr>
          <p:cNvPr id="22" name="Callout: Line 21">
            <a:extLst>
              <a:ext uri="{FF2B5EF4-FFF2-40B4-BE49-F238E27FC236}">
                <a16:creationId xmlns:a16="http://schemas.microsoft.com/office/drawing/2014/main" id="{48285B59-8A7E-469B-A5E4-82B351B08407}"/>
              </a:ext>
            </a:extLst>
          </p:cNvPr>
          <p:cNvSpPr/>
          <p:nvPr/>
        </p:nvSpPr>
        <p:spPr>
          <a:xfrm>
            <a:off x="8757644" y="3884109"/>
            <a:ext cx="2792608" cy="686637"/>
          </a:xfrm>
          <a:prstGeom prst="borderCallout1">
            <a:avLst>
              <a:gd name="adj1" fmla="val 48121"/>
              <a:gd name="adj2" fmla="val -72"/>
              <a:gd name="adj3" fmla="val 121292"/>
              <a:gd name="adj4" fmla="val -23933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Create a new catalog</a:t>
            </a:r>
          </a:p>
        </p:txBody>
      </p:sp>
    </p:spTree>
    <p:extLst>
      <p:ext uri="{BB962C8B-B14F-4D97-AF65-F5344CB8AC3E}">
        <p14:creationId xmlns:p14="http://schemas.microsoft.com/office/powerpoint/2010/main" val="185372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F133F-B237-49A1-A67B-1AEB0C331A86}"/>
              </a:ext>
            </a:extLst>
          </p:cNvPr>
          <p:cNvPicPr>
            <a:picLocks noChangeAspect="1"/>
          </p:cNvPicPr>
          <p:nvPr/>
        </p:nvPicPr>
        <p:blipFill>
          <a:blip r:embed="rId3"/>
          <a:stretch>
            <a:fillRect/>
          </a:stretch>
        </p:blipFill>
        <p:spPr>
          <a:xfrm>
            <a:off x="408969" y="1832144"/>
            <a:ext cx="8064610" cy="433543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Name the new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757644" y="3656541"/>
            <a:ext cx="2792608" cy="686637"/>
          </a:xfrm>
          <a:prstGeom prst="borderCallout1">
            <a:avLst>
              <a:gd name="adj1" fmla="val 48121"/>
              <a:gd name="adj2" fmla="val -72"/>
              <a:gd name="adj3" fmla="val 162151"/>
              <a:gd name="adj4" fmla="val -24751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Name it </a:t>
            </a:r>
            <a:r>
              <a:rPr lang="en-US" b="1" dirty="0">
                <a:solidFill>
                  <a:schemeClr val="tx1"/>
                </a:solidFill>
              </a:rPr>
              <a:t>ARM FM Catalog</a:t>
            </a:r>
            <a:endParaRPr lang="en-US" dirty="0">
              <a:solidFill>
                <a:schemeClr val="tx1"/>
              </a:solidFill>
            </a:endParaRPr>
          </a:p>
        </p:txBody>
      </p:sp>
      <p:sp>
        <p:nvSpPr>
          <p:cNvPr id="22" name="Callout: Line 21">
            <a:extLst>
              <a:ext uri="{FF2B5EF4-FFF2-40B4-BE49-F238E27FC236}">
                <a16:creationId xmlns:a16="http://schemas.microsoft.com/office/drawing/2014/main" id="{48285B59-8A7E-469B-A5E4-82B351B08407}"/>
              </a:ext>
            </a:extLst>
          </p:cNvPr>
          <p:cNvSpPr/>
          <p:nvPr/>
        </p:nvSpPr>
        <p:spPr>
          <a:xfrm>
            <a:off x="8757644" y="4549127"/>
            <a:ext cx="2792608" cy="686637"/>
          </a:xfrm>
          <a:prstGeom prst="borderCallout1">
            <a:avLst>
              <a:gd name="adj1" fmla="val 48121"/>
              <a:gd name="adj2" fmla="val -72"/>
              <a:gd name="adj3" fmla="val 65300"/>
              <a:gd name="adj4" fmla="val -6259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Browse to a suitable location</a:t>
            </a:r>
          </a:p>
        </p:txBody>
      </p:sp>
      <p:sp>
        <p:nvSpPr>
          <p:cNvPr id="23" name="Callout: Line 22">
            <a:extLst>
              <a:ext uri="{FF2B5EF4-FFF2-40B4-BE49-F238E27FC236}">
                <a16:creationId xmlns:a16="http://schemas.microsoft.com/office/drawing/2014/main" id="{927932C2-FB0A-4DDF-A255-D15BED1DAD90}"/>
              </a:ext>
            </a:extLst>
          </p:cNvPr>
          <p:cNvSpPr/>
          <p:nvPr/>
        </p:nvSpPr>
        <p:spPr>
          <a:xfrm>
            <a:off x="8757644" y="5441713"/>
            <a:ext cx="2792608" cy="686637"/>
          </a:xfrm>
          <a:prstGeom prst="borderCallout1">
            <a:avLst>
              <a:gd name="adj1" fmla="val 48121"/>
              <a:gd name="adj2" fmla="val -72"/>
              <a:gd name="adj3" fmla="val 74380"/>
              <a:gd name="adj4" fmla="val -7449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Next</a:t>
            </a:r>
          </a:p>
        </p:txBody>
      </p:sp>
    </p:spTree>
    <p:extLst>
      <p:ext uri="{BB962C8B-B14F-4D97-AF65-F5344CB8AC3E}">
        <p14:creationId xmlns:p14="http://schemas.microsoft.com/office/powerpoint/2010/main" val="40413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BA97EF2F-7764-490E-9173-8A809A70F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423" y="1692050"/>
            <a:ext cx="4261904" cy="463324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Add ARMCortexA55x4 to the new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022016" y="2607058"/>
            <a:ext cx="2792608" cy="821942"/>
          </a:xfrm>
          <a:prstGeom prst="borderCallout1">
            <a:avLst>
              <a:gd name="adj1" fmla="val 48121"/>
              <a:gd name="adj2" fmla="val -72"/>
              <a:gd name="adj3" fmla="val 116697"/>
              <a:gd name="adj4" fmla="val -1690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a:solidFill>
                  <a:schemeClr val="tx1"/>
                </a:solidFill>
              </a:rPr>
              <a:t>ARMCortexA55x4CT</a:t>
            </a:r>
            <a:r>
              <a:rPr lang="en-US" dirty="0">
                <a:solidFill>
                  <a:schemeClr val="tx1"/>
                </a:solidFill>
              </a:rPr>
              <a:t> model</a:t>
            </a:r>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56796"/>
              <a:gd name="adj4" fmla="val -12540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Tree>
    <p:extLst>
      <p:ext uri="{BB962C8B-B14F-4D97-AF65-F5344CB8AC3E}">
        <p14:creationId xmlns:p14="http://schemas.microsoft.com/office/powerpoint/2010/main" val="2411915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BFFB1-9F45-4D09-94B5-98B4FFE332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23095" y="1535185"/>
            <a:ext cx="3618472" cy="480689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Retain the default CPU parameter values </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58018"/>
              <a:gd name="adj4" fmla="val -1346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83796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2DC0B9-02FB-4620-B59F-CAB52F3BF3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1550" y="1538224"/>
            <a:ext cx="3631332" cy="4784605"/>
          </a:xfrm>
          <a:prstGeom prst="rect">
            <a:avLst/>
          </a:prstGeom>
        </p:spPr>
      </p:pic>
      <p:pic>
        <p:nvPicPr>
          <p:cNvPr id="8" name="Picture 7">
            <a:extLst>
              <a:ext uri="{FF2B5EF4-FFF2-40B4-BE49-F238E27FC236}">
                <a16:creationId xmlns:a16="http://schemas.microsoft.com/office/drawing/2014/main" id="{76020405-102F-40F5-89A3-0AB0B4521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11751" y="3346704"/>
            <a:ext cx="1810233" cy="1697094"/>
          </a:xfrm>
          <a:prstGeom prst="rect">
            <a:avLst/>
          </a:prstGeom>
        </p:spPr>
      </p:pic>
      <p:pic>
        <p:nvPicPr>
          <p:cNvPr id="5" name="Picture 4">
            <a:extLst>
              <a:ext uri="{FF2B5EF4-FFF2-40B4-BE49-F238E27FC236}">
                <a16:creationId xmlns:a16="http://schemas.microsoft.com/office/drawing/2014/main" id="{664AD03A-3886-46F4-A3C5-487B613C1E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2163" y="1533373"/>
            <a:ext cx="3631332" cy="479430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Exclude some ports from the CPU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9538282" y="5805603"/>
            <a:ext cx="2083701" cy="371905"/>
          </a:xfrm>
          <a:prstGeom prst="borderCallout1">
            <a:avLst>
              <a:gd name="adj1" fmla="val 48121"/>
              <a:gd name="adj2" fmla="val -72"/>
              <a:gd name="adj3" fmla="val 80486"/>
              <a:gd name="adj4" fmla="val -9992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
        <p:nvSpPr>
          <p:cNvPr id="21" name="Callout: Line 20">
            <a:extLst>
              <a:ext uri="{FF2B5EF4-FFF2-40B4-BE49-F238E27FC236}">
                <a16:creationId xmlns:a16="http://schemas.microsoft.com/office/drawing/2014/main" id="{BFA66B33-409C-4710-8D19-09FCC98D4F37}"/>
              </a:ext>
            </a:extLst>
          </p:cNvPr>
          <p:cNvSpPr/>
          <p:nvPr/>
        </p:nvSpPr>
        <p:spPr>
          <a:xfrm>
            <a:off x="6495156" y="1569026"/>
            <a:ext cx="2792608" cy="959532"/>
          </a:xfrm>
          <a:prstGeom prst="borderCallout1">
            <a:avLst>
              <a:gd name="adj1" fmla="val 48121"/>
              <a:gd name="adj2" fmla="val -72"/>
              <a:gd name="adj3" fmla="val 291638"/>
              <a:gd name="adj4" fmla="val -8165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Browse to the CPU port exclude file in the training materials</a:t>
            </a:r>
          </a:p>
        </p:txBody>
      </p:sp>
      <p:sp>
        <p:nvSpPr>
          <p:cNvPr id="24" name="Oval 23">
            <a:extLst>
              <a:ext uri="{FF2B5EF4-FFF2-40B4-BE49-F238E27FC236}">
                <a16:creationId xmlns:a16="http://schemas.microsoft.com/office/drawing/2014/main" id="{C5651831-EAAC-4E8F-A62B-270F55E98FD3}"/>
              </a:ext>
            </a:extLst>
          </p:cNvPr>
          <p:cNvSpPr/>
          <p:nvPr/>
        </p:nvSpPr>
        <p:spPr>
          <a:xfrm>
            <a:off x="9700982" y="3511296"/>
            <a:ext cx="1804938" cy="308817"/>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216E9A7-78D5-4F63-89A0-26BB67334B9B}"/>
              </a:ext>
            </a:extLst>
          </p:cNvPr>
          <p:cNvCxnSpPr>
            <a:cxnSpLocks/>
            <a:endCxn id="24" idx="2"/>
          </p:cNvCxnSpPr>
          <p:nvPr/>
        </p:nvCxnSpPr>
        <p:spPr>
          <a:xfrm>
            <a:off x="9007197" y="2528558"/>
            <a:ext cx="693785" cy="1137147"/>
          </a:xfrm>
          <a:prstGeom prst="straightConnector1">
            <a:avLst/>
          </a:prstGeom>
          <a:ln>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A08285EA-8E4B-4EF6-8A56-1B50E2A4E966}"/>
              </a:ext>
            </a:extLst>
          </p:cNvPr>
          <p:cNvSpPr/>
          <p:nvPr/>
        </p:nvSpPr>
        <p:spPr>
          <a:xfrm>
            <a:off x="4609083" y="3115820"/>
            <a:ext cx="662512"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60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4AD03A-3886-46F4-A3C5-487B613C1E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0810" y="1533373"/>
            <a:ext cx="3588341" cy="479430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Finish the CPU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829376" y="5217977"/>
            <a:ext cx="2792608" cy="959531"/>
          </a:xfrm>
          <a:prstGeom prst="borderCallout1">
            <a:avLst>
              <a:gd name="adj1" fmla="val 48121"/>
              <a:gd name="adj2" fmla="val -72"/>
              <a:gd name="adj3" fmla="val 94755"/>
              <a:gd name="adj4" fmla="val -4943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Finish (the model import will take a few minutes after this)</a:t>
            </a:r>
          </a:p>
        </p:txBody>
      </p:sp>
    </p:spTree>
    <p:extLst>
      <p:ext uri="{BB962C8B-B14F-4D97-AF65-F5344CB8AC3E}">
        <p14:creationId xmlns:p14="http://schemas.microsoft.com/office/powerpoint/2010/main" val="3746389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86A7CA0-E3D5-4736-BD86-CECF29AA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36" y="2284711"/>
            <a:ext cx="5525271" cy="34294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ARMCortexA55x4 model ready</a:t>
            </a:r>
            <a:endParaRPr lang="en-US" dirty="0"/>
          </a:p>
        </p:txBody>
      </p:sp>
      <p:sp>
        <p:nvSpPr>
          <p:cNvPr id="21" name="Callout: Line 20">
            <a:extLst>
              <a:ext uri="{FF2B5EF4-FFF2-40B4-BE49-F238E27FC236}">
                <a16:creationId xmlns:a16="http://schemas.microsoft.com/office/drawing/2014/main" id="{BFA66B33-409C-4710-8D19-09FCC98D4F37}"/>
              </a:ext>
            </a:extLst>
          </p:cNvPr>
          <p:cNvSpPr/>
          <p:nvPr/>
        </p:nvSpPr>
        <p:spPr>
          <a:xfrm>
            <a:off x="7964688" y="3449781"/>
            <a:ext cx="2792608" cy="959532"/>
          </a:xfrm>
          <a:prstGeom prst="borderCallout1">
            <a:avLst>
              <a:gd name="adj1" fmla="val 48121"/>
              <a:gd name="adj2" fmla="val -72"/>
              <a:gd name="adj3" fmla="val 129082"/>
              <a:gd name="adj4" fmla="val -15524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b="1" dirty="0">
                <a:solidFill>
                  <a:schemeClr val="tx1"/>
                </a:solidFill>
              </a:rPr>
              <a:t>ARMCortexA55x4</a:t>
            </a:r>
            <a:r>
              <a:rPr lang="en-US" dirty="0">
                <a:solidFill>
                  <a:schemeClr val="tx1"/>
                </a:solidFill>
              </a:rPr>
              <a:t> CPU model is now ready to use</a:t>
            </a:r>
          </a:p>
        </p:txBody>
      </p:sp>
    </p:spTree>
    <p:extLst>
      <p:ext uri="{BB962C8B-B14F-4D97-AF65-F5344CB8AC3E}">
        <p14:creationId xmlns:p14="http://schemas.microsoft.com/office/powerpoint/2010/main" val="369239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FAA08-2F35-4858-9BF7-8B79394E34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5767" y="1743639"/>
            <a:ext cx="5478489" cy="430590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Add the GIC600 model to the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7787963" y="2938536"/>
            <a:ext cx="2792608" cy="686637"/>
          </a:xfrm>
          <a:prstGeom prst="borderCallout1">
            <a:avLst>
              <a:gd name="adj1" fmla="val 48121"/>
              <a:gd name="adj2" fmla="val -72"/>
              <a:gd name="adj3" fmla="val 233277"/>
              <a:gd name="adj4" fmla="val -964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 click, add models to catalogs</a:t>
            </a:r>
          </a:p>
        </p:txBody>
      </p:sp>
    </p:spTree>
    <p:extLst>
      <p:ext uri="{BB962C8B-B14F-4D97-AF65-F5344CB8AC3E}">
        <p14:creationId xmlns:p14="http://schemas.microsoft.com/office/powerpoint/2010/main" val="36188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A52CB-F89E-4698-B2C8-CFBC45CC730C}"/>
              </a:ext>
            </a:extLst>
          </p:cNvPr>
          <p:cNvPicPr>
            <a:picLocks noChangeAspect="1"/>
          </p:cNvPicPr>
          <p:nvPr/>
        </p:nvPicPr>
        <p:blipFill>
          <a:blip r:embed="rId3"/>
          <a:stretch>
            <a:fillRect/>
          </a:stretch>
        </p:blipFill>
        <p:spPr>
          <a:xfrm>
            <a:off x="532809" y="1782798"/>
            <a:ext cx="7747383" cy="43847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ARM FM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757644" y="2606027"/>
            <a:ext cx="2792608" cy="686637"/>
          </a:xfrm>
          <a:prstGeom prst="borderCallout1">
            <a:avLst>
              <a:gd name="adj1" fmla="val 48121"/>
              <a:gd name="adj2" fmla="val -72"/>
              <a:gd name="adj3" fmla="val 80433"/>
              <a:gd name="adj4" fmla="val -25161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ARM Fast Models</a:t>
            </a:r>
          </a:p>
        </p:txBody>
      </p:sp>
      <p:sp>
        <p:nvSpPr>
          <p:cNvPr id="22" name="Callout: Line 21">
            <a:extLst>
              <a:ext uri="{FF2B5EF4-FFF2-40B4-BE49-F238E27FC236}">
                <a16:creationId xmlns:a16="http://schemas.microsoft.com/office/drawing/2014/main" id="{48285B59-8A7E-469B-A5E4-82B351B08407}"/>
              </a:ext>
            </a:extLst>
          </p:cNvPr>
          <p:cNvSpPr/>
          <p:nvPr/>
        </p:nvSpPr>
        <p:spPr>
          <a:xfrm>
            <a:off x="8757644" y="3884109"/>
            <a:ext cx="2792608" cy="885318"/>
          </a:xfrm>
          <a:prstGeom prst="borderCallout1">
            <a:avLst>
              <a:gd name="adj1" fmla="val 48121"/>
              <a:gd name="adj2" fmla="val -72"/>
              <a:gd name="adj3" fmla="val 69650"/>
              <a:gd name="adj4" fmla="val -23858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the </a:t>
            </a:r>
            <a:r>
              <a:rPr lang="en-US" dirty="0" err="1">
                <a:solidFill>
                  <a:schemeClr val="tx1"/>
                </a:solidFill>
              </a:rPr>
              <a:t>ARM_FM_Catalog</a:t>
            </a:r>
            <a:r>
              <a:rPr lang="en-US" dirty="0">
                <a:solidFill>
                  <a:schemeClr val="tx1"/>
                </a:solidFill>
              </a:rPr>
              <a:t> catalog</a:t>
            </a:r>
          </a:p>
        </p:txBody>
      </p:sp>
      <p:sp>
        <p:nvSpPr>
          <p:cNvPr id="36" name="Callout: Line 35">
            <a:extLst>
              <a:ext uri="{FF2B5EF4-FFF2-40B4-BE49-F238E27FC236}">
                <a16:creationId xmlns:a16="http://schemas.microsoft.com/office/drawing/2014/main" id="{6E70D494-87AE-44D3-8C83-304997A732CD}"/>
              </a:ext>
            </a:extLst>
          </p:cNvPr>
          <p:cNvSpPr/>
          <p:nvPr/>
        </p:nvSpPr>
        <p:spPr>
          <a:xfrm>
            <a:off x="8757644" y="5360872"/>
            <a:ext cx="2792608" cy="686637"/>
          </a:xfrm>
          <a:prstGeom prst="borderCallout1">
            <a:avLst>
              <a:gd name="adj1" fmla="val 48121"/>
              <a:gd name="adj2" fmla="val -72"/>
              <a:gd name="adj3" fmla="val 78920"/>
              <a:gd name="adj4" fmla="val -8268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Next</a:t>
            </a:r>
          </a:p>
        </p:txBody>
      </p:sp>
    </p:spTree>
    <p:extLst>
      <p:ext uri="{BB962C8B-B14F-4D97-AF65-F5344CB8AC3E}">
        <p14:creationId xmlns:p14="http://schemas.microsoft.com/office/powerpoint/2010/main" val="4037578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61A40-85F6-44B8-8642-34753050EFEC}"/>
              </a:ext>
            </a:extLst>
          </p:cNvPr>
          <p:cNvPicPr>
            <a:picLocks noChangeAspect="1"/>
          </p:cNvPicPr>
          <p:nvPr/>
        </p:nvPicPr>
        <p:blipFill>
          <a:blip r:embed="rId3"/>
          <a:stretch>
            <a:fillRect/>
          </a:stretch>
        </p:blipFill>
        <p:spPr>
          <a:xfrm>
            <a:off x="2183384" y="1631373"/>
            <a:ext cx="3868643" cy="480184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GIC600 model</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022016" y="2607058"/>
            <a:ext cx="2792608" cy="821942"/>
          </a:xfrm>
          <a:prstGeom prst="borderCallout1">
            <a:avLst>
              <a:gd name="adj1" fmla="val 48121"/>
              <a:gd name="adj2" fmla="val -72"/>
              <a:gd name="adj3" fmla="val 116697"/>
              <a:gd name="adj4" fmla="val -1690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a:solidFill>
                  <a:schemeClr val="tx1"/>
                </a:solidFill>
              </a:rPr>
              <a:t>GIC600</a:t>
            </a:r>
            <a:r>
              <a:rPr lang="en-US" dirty="0">
                <a:solidFill>
                  <a:schemeClr val="tx1"/>
                </a:solidFill>
              </a:rPr>
              <a:t> model</a:t>
            </a:r>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66570"/>
              <a:gd name="adj4" fmla="val -12510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Tree>
    <p:extLst>
      <p:ext uri="{BB962C8B-B14F-4D97-AF65-F5344CB8AC3E}">
        <p14:creationId xmlns:p14="http://schemas.microsoft.com/office/powerpoint/2010/main" val="340901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 this lab we will create a virtual platform containing 2 CPU subsystems</a:t>
            </a:r>
          </a:p>
          <a:p>
            <a:pPr lvl="1"/>
            <a:r>
              <a:rPr lang="en-US" dirty="0"/>
              <a:t>The CPUs used will be ARM A55 and ARM M35</a:t>
            </a:r>
          </a:p>
          <a:p>
            <a:r>
              <a:rPr lang="en-US" dirty="0"/>
              <a:t>We will use the Helium Platform Assembly GUI to do this</a:t>
            </a:r>
          </a:p>
          <a:p>
            <a:r>
              <a:rPr lang="en-US" dirty="0"/>
              <a:t>We will not be building this platform from scratch; instead, we will re-use existing reference platforms from the Helium catalog, and modify them as necessary</a:t>
            </a:r>
          </a:p>
          <a:p>
            <a:pPr lvl="1"/>
            <a:endParaRPr lang="en-US" dirty="0"/>
          </a:p>
        </p:txBody>
      </p:sp>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99621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CF362-CB93-4096-ABBF-E59461EB62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5069" y="1652631"/>
            <a:ext cx="4681755" cy="4514946"/>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Override some GIC parameter values </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6899797" y="5476885"/>
            <a:ext cx="1536948" cy="516383"/>
          </a:xfrm>
          <a:prstGeom prst="borderCallout1">
            <a:avLst>
              <a:gd name="adj1" fmla="val 48121"/>
              <a:gd name="adj2" fmla="val -72"/>
              <a:gd name="adj3" fmla="val 93787"/>
              <a:gd name="adj4" fmla="val -10160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pic>
        <p:nvPicPr>
          <p:cNvPr id="10" name="Picture 9">
            <a:extLst>
              <a:ext uri="{FF2B5EF4-FFF2-40B4-BE49-F238E27FC236}">
                <a16:creationId xmlns:a16="http://schemas.microsoft.com/office/drawing/2014/main" id="{8F0664E5-EE42-477C-B579-DB158D62AE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34894" y="3270383"/>
            <a:ext cx="1810233" cy="1697094"/>
          </a:xfrm>
          <a:prstGeom prst="rect">
            <a:avLst/>
          </a:prstGeom>
        </p:spPr>
      </p:pic>
      <p:sp>
        <p:nvSpPr>
          <p:cNvPr id="11" name="Callout: Line 10">
            <a:extLst>
              <a:ext uri="{FF2B5EF4-FFF2-40B4-BE49-F238E27FC236}">
                <a16:creationId xmlns:a16="http://schemas.microsoft.com/office/drawing/2014/main" id="{8230BE9D-5AD9-492B-9A9D-4A59794A37E2}"/>
              </a:ext>
            </a:extLst>
          </p:cNvPr>
          <p:cNvSpPr/>
          <p:nvPr/>
        </p:nvSpPr>
        <p:spPr>
          <a:xfrm>
            <a:off x="7040440" y="1971698"/>
            <a:ext cx="2792608" cy="959532"/>
          </a:xfrm>
          <a:prstGeom prst="borderCallout1">
            <a:avLst>
              <a:gd name="adj1" fmla="val 48121"/>
              <a:gd name="adj2" fmla="val -72"/>
              <a:gd name="adj3" fmla="val 67823"/>
              <a:gd name="adj4" fmla="val -2337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Browse to the GIC600 parameter file in the training materials</a:t>
            </a:r>
          </a:p>
        </p:txBody>
      </p:sp>
      <p:sp>
        <p:nvSpPr>
          <p:cNvPr id="12" name="Oval 11">
            <a:extLst>
              <a:ext uri="{FF2B5EF4-FFF2-40B4-BE49-F238E27FC236}">
                <a16:creationId xmlns:a16="http://schemas.microsoft.com/office/drawing/2014/main" id="{616C80AF-1B19-467D-A5D2-77E3FAC60CC0}"/>
              </a:ext>
            </a:extLst>
          </p:cNvPr>
          <p:cNvSpPr/>
          <p:nvPr/>
        </p:nvSpPr>
        <p:spPr>
          <a:xfrm>
            <a:off x="9226789" y="3857786"/>
            <a:ext cx="1804938" cy="308817"/>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6563862-9771-4821-83CB-E7EFBC6C6D5C}"/>
              </a:ext>
            </a:extLst>
          </p:cNvPr>
          <p:cNvCxnSpPr>
            <a:cxnSpLocks/>
            <a:stCxn id="11" idx="1"/>
            <a:endCxn id="12" idx="2"/>
          </p:cNvCxnSpPr>
          <p:nvPr/>
        </p:nvCxnSpPr>
        <p:spPr>
          <a:xfrm>
            <a:off x="8436744" y="2931230"/>
            <a:ext cx="790045" cy="1080965"/>
          </a:xfrm>
          <a:prstGeom prst="straightConnector1">
            <a:avLst/>
          </a:prstGeom>
          <a:ln>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13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5339BE-2636-4B98-885A-8B03A720C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427" y="1569026"/>
            <a:ext cx="3566025" cy="4784123"/>
          </a:xfrm>
          <a:prstGeom prst="rect">
            <a:avLst/>
          </a:prstGeom>
        </p:spPr>
      </p:pic>
      <p:pic>
        <p:nvPicPr>
          <p:cNvPr id="9" name="Picture 8">
            <a:extLst>
              <a:ext uri="{FF2B5EF4-FFF2-40B4-BE49-F238E27FC236}">
                <a16:creationId xmlns:a16="http://schemas.microsoft.com/office/drawing/2014/main" id="{1322602C-AA7E-4A51-B493-3CAB9E14A2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18138" y="3101829"/>
            <a:ext cx="1810233" cy="1697094"/>
          </a:xfrm>
          <a:prstGeom prst="rect">
            <a:avLst/>
          </a:prstGeom>
        </p:spPr>
      </p:pic>
      <p:pic>
        <p:nvPicPr>
          <p:cNvPr id="3" name="Picture 2">
            <a:extLst>
              <a:ext uri="{FF2B5EF4-FFF2-40B4-BE49-F238E27FC236}">
                <a16:creationId xmlns:a16="http://schemas.microsoft.com/office/drawing/2014/main" id="{BA803E95-28C2-46BF-8BB0-A50EB2225B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3748" y="1569026"/>
            <a:ext cx="3594013" cy="478412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Exclude some ports from the GIC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535763" y="5528938"/>
            <a:ext cx="2792608" cy="410705"/>
          </a:xfrm>
          <a:prstGeom prst="borderCallout1">
            <a:avLst>
              <a:gd name="adj1" fmla="val 48121"/>
              <a:gd name="adj2" fmla="val -72"/>
              <a:gd name="adj3" fmla="val 133057"/>
              <a:gd name="adj4" fmla="val -3892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
        <p:nvSpPr>
          <p:cNvPr id="21" name="Callout: Line 20">
            <a:extLst>
              <a:ext uri="{FF2B5EF4-FFF2-40B4-BE49-F238E27FC236}">
                <a16:creationId xmlns:a16="http://schemas.microsoft.com/office/drawing/2014/main" id="{BFA66B33-409C-4710-8D19-09FCC98D4F37}"/>
              </a:ext>
            </a:extLst>
          </p:cNvPr>
          <p:cNvSpPr/>
          <p:nvPr/>
        </p:nvSpPr>
        <p:spPr>
          <a:xfrm>
            <a:off x="6495156" y="1569026"/>
            <a:ext cx="2792608" cy="959532"/>
          </a:xfrm>
          <a:prstGeom prst="borderCallout1">
            <a:avLst>
              <a:gd name="adj1" fmla="val 48121"/>
              <a:gd name="adj2" fmla="val -72"/>
              <a:gd name="adj3" fmla="val 296010"/>
              <a:gd name="adj4" fmla="val -825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Browse to the GIC600 port exclude file in the training materials</a:t>
            </a:r>
          </a:p>
        </p:txBody>
      </p:sp>
      <p:sp>
        <p:nvSpPr>
          <p:cNvPr id="24" name="Oval 23">
            <a:extLst>
              <a:ext uri="{FF2B5EF4-FFF2-40B4-BE49-F238E27FC236}">
                <a16:creationId xmlns:a16="http://schemas.microsoft.com/office/drawing/2014/main" id="{C5651831-EAAC-4E8F-A62B-270F55E98FD3}"/>
              </a:ext>
            </a:extLst>
          </p:cNvPr>
          <p:cNvSpPr/>
          <p:nvPr/>
        </p:nvSpPr>
        <p:spPr>
          <a:xfrm>
            <a:off x="9410032" y="3479507"/>
            <a:ext cx="1804938" cy="308817"/>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216E9A7-78D5-4F63-89A0-26BB67334B9B}"/>
              </a:ext>
            </a:extLst>
          </p:cNvPr>
          <p:cNvCxnSpPr>
            <a:stCxn id="21" idx="1"/>
            <a:endCxn id="24" idx="2"/>
          </p:cNvCxnSpPr>
          <p:nvPr/>
        </p:nvCxnSpPr>
        <p:spPr>
          <a:xfrm>
            <a:off x="7891460" y="2528558"/>
            <a:ext cx="1518572" cy="1105358"/>
          </a:xfrm>
          <a:prstGeom prst="straightConnector1">
            <a:avLst/>
          </a:prstGeom>
          <a:ln>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69ACB325-462F-4EB3-B1B0-95396092CB97}"/>
              </a:ext>
            </a:extLst>
          </p:cNvPr>
          <p:cNvSpPr/>
          <p:nvPr/>
        </p:nvSpPr>
        <p:spPr>
          <a:xfrm>
            <a:off x="4651028" y="4340614"/>
            <a:ext cx="662512"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6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03E95-28C2-46BF-8BB0-A50EB2225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1942" y="1569026"/>
            <a:ext cx="3560140" cy="478412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Finish the GIC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535763" y="5066444"/>
            <a:ext cx="2792608" cy="873200"/>
          </a:xfrm>
          <a:prstGeom prst="borderCallout1">
            <a:avLst>
              <a:gd name="adj1" fmla="val 48121"/>
              <a:gd name="adj2" fmla="val -72"/>
              <a:gd name="adj3" fmla="val 123441"/>
              <a:gd name="adj4" fmla="val -5214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Finish (the model import will take a few minutes after this)</a:t>
            </a:r>
          </a:p>
        </p:txBody>
      </p:sp>
    </p:spTree>
    <p:extLst>
      <p:ext uri="{BB962C8B-B14F-4D97-AF65-F5344CB8AC3E}">
        <p14:creationId xmlns:p14="http://schemas.microsoft.com/office/powerpoint/2010/main" val="424245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1141914-025D-484C-B6F2-47CD9AC65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816" y="2071255"/>
            <a:ext cx="5506218" cy="409632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GIC600 model ready</a:t>
            </a:r>
            <a:endParaRPr lang="en-US" dirty="0"/>
          </a:p>
        </p:txBody>
      </p:sp>
      <p:sp>
        <p:nvSpPr>
          <p:cNvPr id="21" name="Callout: Line 20">
            <a:extLst>
              <a:ext uri="{FF2B5EF4-FFF2-40B4-BE49-F238E27FC236}">
                <a16:creationId xmlns:a16="http://schemas.microsoft.com/office/drawing/2014/main" id="{BFA66B33-409C-4710-8D19-09FCC98D4F37}"/>
              </a:ext>
            </a:extLst>
          </p:cNvPr>
          <p:cNvSpPr/>
          <p:nvPr/>
        </p:nvSpPr>
        <p:spPr>
          <a:xfrm>
            <a:off x="7964688" y="3449781"/>
            <a:ext cx="2792608" cy="959532"/>
          </a:xfrm>
          <a:prstGeom prst="borderCallout1">
            <a:avLst>
              <a:gd name="adj1" fmla="val 48121"/>
              <a:gd name="adj2" fmla="val -72"/>
              <a:gd name="adj3" fmla="val 129082"/>
              <a:gd name="adj4" fmla="val -15524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b="1" dirty="0">
                <a:solidFill>
                  <a:schemeClr val="tx1"/>
                </a:solidFill>
              </a:rPr>
              <a:t>GIC600</a:t>
            </a:r>
            <a:r>
              <a:rPr lang="en-US" dirty="0">
                <a:solidFill>
                  <a:schemeClr val="tx1"/>
                </a:solidFill>
              </a:rPr>
              <a:t> model is now ready to use</a:t>
            </a:r>
          </a:p>
        </p:txBody>
      </p:sp>
    </p:spTree>
    <p:extLst>
      <p:ext uri="{BB962C8B-B14F-4D97-AF65-F5344CB8AC3E}">
        <p14:creationId xmlns:p14="http://schemas.microsoft.com/office/powerpoint/2010/main" val="4089221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FAA08-2F35-4858-9BF7-8B79394E34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5767" y="1743639"/>
            <a:ext cx="5478489" cy="430590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Add the ARMCortexM35 model to the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7787963" y="2938536"/>
            <a:ext cx="2792608" cy="686637"/>
          </a:xfrm>
          <a:prstGeom prst="borderCallout1">
            <a:avLst>
              <a:gd name="adj1" fmla="val 48121"/>
              <a:gd name="adj2" fmla="val -72"/>
              <a:gd name="adj3" fmla="val 233277"/>
              <a:gd name="adj4" fmla="val -964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 click, add models to catalogs</a:t>
            </a:r>
          </a:p>
        </p:txBody>
      </p:sp>
    </p:spTree>
    <p:extLst>
      <p:ext uri="{BB962C8B-B14F-4D97-AF65-F5344CB8AC3E}">
        <p14:creationId xmlns:p14="http://schemas.microsoft.com/office/powerpoint/2010/main" val="252325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A52CB-F89E-4698-B2C8-CFBC45CC730C}"/>
              </a:ext>
            </a:extLst>
          </p:cNvPr>
          <p:cNvPicPr>
            <a:picLocks noChangeAspect="1"/>
          </p:cNvPicPr>
          <p:nvPr/>
        </p:nvPicPr>
        <p:blipFill>
          <a:blip r:embed="rId3"/>
          <a:stretch>
            <a:fillRect/>
          </a:stretch>
        </p:blipFill>
        <p:spPr>
          <a:xfrm>
            <a:off x="532809" y="1782798"/>
            <a:ext cx="7747383" cy="43847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ARM FM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757644" y="2606027"/>
            <a:ext cx="2792608" cy="686637"/>
          </a:xfrm>
          <a:prstGeom prst="borderCallout1">
            <a:avLst>
              <a:gd name="adj1" fmla="val 48121"/>
              <a:gd name="adj2" fmla="val -72"/>
              <a:gd name="adj3" fmla="val 80433"/>
              <a:gd name="adj4" fmla="val -25161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ARM Fast Models</a:t>
            </a:r>
          </a:p>
        </p:txBody>
      </p:sp>
      <p:sp>
        <p:nvSpPr>
          <p:cNvPr id="22" name="Callout: Line 21">
            <a:extLst>
              <a:ext uri="{FF2B5EF4-FFF2-40B4-BE49-F238E27FC236}">
                <a16:creationId xmlns:a16="http://schemas.microsoft.com/office/drawing/2014/main" id="{48285B59-8A7E-469B-A5E4-82B351B08407}"/>
              </a:ext>
            </a:extLst>
          </p:cNvPr>
          <p:cNvSpPr/>
          <p:nvPr/>
        </p:nvSpPr>
        <p:spPr>
          <a:xfrm>
            <a:off x="8757644" y="3884109"/>
            <a:ext cx="2792608" cy="885318"/>
          </a:xfrm>
          <a:prstGeom prst="borderCallout1">
            <a:avLst>
              <a:gd name="adj1" fmla="val 48121"/>
              <a:gd name="adj2" fmla="val -72"/>
              <a:gd name="adj3" fmla="val 69650"/>
              <a:gd name="adj4" fmla="val -23858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the </a:t>
            </a:r>
            <a:r>
              <a:rPr lang="en-US" dirty="0" err="1">
                <a:solidFill>
                  <a:schemeClr val="tx1"/>
                </a:solidFill>
              </a:rPr>
              <a:t>ARM_FM_Catalog</a:t>
            </a:r>
            <a:r>
              <a:rPr lang="en-US" dirty="0">
                <a:solidFill>
                  <a:schemeClr val="tx1"/>
                </a:solidFill>
              </a:rPr>
              <a:t> catalog</a:t>
            </a:r>
          </a:p>
        </p:txBody>
      </p:sp>
      <p:sp>
        <p:nvSpPr>
          <p:cNvPr id="36" name="Callout: Line 35">
            <a:extLst>
              <a:ext uri="{FF2B5EF4-FFF2-40B4-BE49-F238E27FC236}">
                <a16:creationId xmlns:a16="http://schemas.microsoft.com/office/drawing/2014/main" id="{6E70D494-87AE-44D3-8C83-304997A732CD}"/>
              </a:ext>
            </a:extLst>
          </p:cNvPr>
          <p:cNvSpPr/>
          <p:nvPr/>
        </p:nvSpPr>
        <p:spPr>
          <a:xfrm>
            <a:off x="8757644" y="5360872"/>
            <a:ext cx="2792608" cy="686637"/>
          </a:xfrm>
          <a:prstGeom prst="borderCallout1">
            <a:avLst>
              <a:gd name="adj1" fmla="val 48121"/>
              <a:gd name="adj2" fmla="val -72"/>
              <a:gd name="adj3" fmla="val 78920"/>
              <a:gd name="adj4" fmla="val -8268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Next</a:t>
            </a:r>
          </a:p>
        </p:txBody>
      </p:sp>
    </p:spTree>
    <p:extLst>
      <p:ext uri="{BB962C8B-B14F-4D97-AF65-F5344CB8AC3E}">
        <p14:creationId xmlns:p14="http://schemas.microsoft.com/office/powerpoint/2010/main" val="99843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61A40-85F6-44B8-8642-34753050EF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83384" y="1703037"/>
            <a:ext cx="3868643" cy="4658514"/>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ARMCortexM35 model</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022016" y="2607058"/>
            <a:ext cx="2792608" cy="821942"/>
          </a:xfrm>
          <a:prstGeom prst="borderCallout1">
            <a:avLst>
              <a:gd name="adj1" fmla="val 48121"/>
              <a:gd name="adj2" fmla="val -72"/>
              <a:gd name="adj3" fmla="val 116697"/>
              <a:gd name="adj4" fmla="val -1690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a:solidFill>
                  <a:schemeClr val="tx1"/>
                </a:solidFill>
              </a:rPr>
              <a:t>ARMCortexM35PCT</a:t>
            </a:r>
            <a:r>
              <a:rPr lang="en-US" dirty="0">
                <a:solidFill>
                  <a:schemeClr val="tx1"/>
                </a:solidFill>
              </a:rPr>
              <a:t> model</a:t>
            </a:r>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66570"/>
              <a:gd name="adj4" fmla="val -12510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Tree>
    <p:extLst>
      <p:ext uri="{BB962C8B-B14F-4D97-AF65-F5344CB8AC3E}">
        <p14:creationId xmlns:p14="http://schemas.microsoft.com/office/powerpoint/2010/main" val="405268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BFFB1-9F45-4D09-94B5-98B4FFE332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84689" y="1606441"/>
            <a:ext cx="4008721" cy="46643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Retain the default CPU parameter values </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58018"/>
              <a:gd name="adj4" fmla="val -1346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84303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9E0248-2A50-4061-855A-2331B8A49D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8216" y="1630888"/>
            <a:ext cx="3453636" cy="4660397"/>
          </a:xfrm>
          <a:prstGeom prst="rect">
            <a:avLst/>
          </a:prstGeom>
        </p:spPr>
      </p:pic>
      <p:pic>
        <p:nvPicPr>
          <p:cNvPr id="9" name="Picture 8">
            <a:extLst>
              <a:ext uri="{FF2B5EF4-FFF2-40B4-BE49-F238E27FC236}">
                <a16:creationId xmlns:a16="http://schemas.microsoft.com/office/drawing/2014/main" id="{2D78F85A-E8C3-4374-A844-E332415D2F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19474" y="3336519"/>
            <a:ext cx="1810233" cy="1697094"/>
          </a:xfrm>
          <a:prstGeom prst="rect">
            <a:avLst/>
          </a:prstGeom>
        </p:spPr>
      </p:pic>
      <p:pic>
        <p:nvPicPr>
          <p:cNvPr id="3" name="Picture 2">
            <a:extLst>
              <a:ext uri="{FF2B5EF4-FFF2-40B4-BE49-F238E27FC236}">
                <a16:creationId xmlns:a16="http://schemas.microsoft.com/office/drawing/2014/main" id="{BA803E95-28C2-46BF-8BB0-A50EB2225B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90439" y="1624127"/>
            <a:ext cx="3453636" cy="467392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Exclude some ports from the CPU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715241" y="5225849"/>
            <a:ext cx="2792608" cy="425346"/>
          </a:xfrm>
          <a:prstGeom prst="borderCallout1">
            <a:avLst>
              <a:gd name="adj1" fmla="val 48121"/>
              <a:gd name="adj2" fmla="val -72"/>
              <a:gd name="adj3" fmla="val 196776"/>
              <a:gd name="adj4" fmla="val -3952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
        <p:nvSpPr>
          <p:cNvPr id="21" name="Callout: Line 20">
            <a:extLst>
              <a:ext uri="{FF2B5EF4-FFF2-40B4-BE49-F238E27FC236}">
                <a16:creationId xmlns:a16="http://schemas.microsoft.com/office/drawing/2014/main" id="{BFA66B33-409C-4710-8D19-09FCC98D4F37}"/>
              </a:ext>
            </a:extLst>
          </p:cNvPr>
          <p:cNvSpPr/>
          <p:nvPr/>
        </p:nvSpPr>
        <p:spPr>
          <a:xfrm>
            <a:off x="6495156" y="1569026"/>
            <a:ext cx="2792608" cy="959532"/>
          </a:xfrm>
          <a:prstGeom prst="borderCallout1">
            <a:avLst>
              <a:gd name="adj1" fmla="val 48121"/>
              <a:gd name="adj2" fmla="val -72"/>
              <a:gd name="adj3" fmla="val 296009"/>
              <a:gd name="adj4" fmla="val -7594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Browse to the M35 port exclude file in the training materials</a:t>
            </a:r>
          </a:p>
        </p:txBody>
      </p:sp>
      <p:sp>
        <p:nvSpPr>
          <p:cNvPr id="24" name="Oval 23">
            <a:extLst>
              <a:ext uri="{FF2B5EF4-FFF2-40B4-BE49-F238E27FC236}">
                <a16:creationId xmlns:a16="http://schemas.microsoft.com/office/drawing/2014/main" id="{C5651831-EAAC-4E8F-A62B-270F55E98FD3}"/>
              </a:ext>
            </a:extLst>
          </p:cNvPr>
          <p:cNvSpPr/>
          <p:nvPr/>
        </p:nvSpPr>
        <p:spPr>
          <a:xfrm>
            <a:off x="9549981" y="4175034"/>
            <a:ext cx="1804938" cy="308817"/>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216E9A7-78D5-4F63-89A0-26BB67334B9B}"/>
              </a:ext>
            </a:extLst>
          </p:cNvPr>
          <p:cNvCxnSpPr>
            <a:stCxn id="21" idx="1"/>
            <a:endCxn id="24" idx="2"/>
          </p:cNvCxnSpPr>
          <p:nvPr/>
        </p:nvCxnSpPr>
        <p:spPr>
          <a:xfrm>
            <a:off x="7891460" y="2528558"/>
            <a:ext cx="1658521" cy="1800885"/>
          </a:xfrm>
          <a:prstGeom prst="straightConnector1">
            <a:avLst/>
          </a:prstGeom>
          <a:ln>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81489F52-76D1-4001-9515-E42F588B58B7}"/>
              </a:ext>
            </a:extLst>
          </p:cNvPr>
          <p:cNvSpPr/>
          <p:nvPr/>
        </p:nvSpPr>
        <p:spPr>
          <a:xfrm>
            <a:off x="4843975" y="4340614"/>
            <a:ext cx="662512"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233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03E95-28C2-46BF-8BB0-A50EB2225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8475" y="1625991"/>
            <a:ext cx="3453636" cy="467019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Finish the CPU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715241" y="5225849"/>
            <a:ext cx="2792608" cy="873200"/>
          </a:xfrm>
          <a:prstGeom prst="borderCallout1">
            <a:avLst>
              <a:gd name="adj1" fmla="val 48121"/>
              <a:gd name="adj2" fmla="val -72"/>
              <a:gd name="adj3" fmla="val 100384"/>
              <a:gd name="adj4" fmla="val -5394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Finish (the model import will take a few minutes after this)</a:t>
            </a:r>
          </a:p>
        </p:txBody>
      </p:sp>
    </p:spTree>
    <p:extLst>
      <p:ext uri="{BB962C8B-B14F-4D97-AF65-F5344CB8AC3E}">
        <p14:creationId xmlns:p14="http://schemas.microsoft.com/office/powerpoint/2010/main" val="196070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BABB-E101-4D4E-8681-7D903D240AFF}"/>
              </a:ext>
            </a:extLst>
          </p:cNvPr>
          <p:cNvSpPr>
            <a:spLocks noGrp="1"/>
          </p:cNvSpPr>
          <p:nvPr>
            <p:ph type="title"/>
          </p:nvPr>
        </p:nvSpPr>
        <p:spPr>
          <a:xfrm>
            <a:off x="380970" y="350873"/>
            <a:ext cx="11601449" cy="543284"/>
          </a:xfrm>
        </p:spPr>
        <p:txBody>
          <a:bodyPr/>
          <a:lstStyle/>
          <a:p>
            <a:r>
              <a:rPr lang="en-US" dirty="0"/>
              <a:t>The platform we will create</a:t>
            </a:r>
          </a:p>
        </p:txBody>
      </p:sp>
      <p:sp>
        <p:nvSpPr>
          <p:cNvPr id="24" name="Rectangle 23">
            <a:extLst>
              <a:ext uri="{FF2B5EF4-FFF2-40B4-BE49-F238E27FC236}">
                <a16:creationId xmlns:a16="http://schemas.microsoft.com/office/drawing/2014/main" id="{578A7D16-2A1D-C847-BEB7-4C4F4500C694}"/>
              </a:ext>
            </a:extLst>
          </p:cNvPr>
          <p:cNvSpPr/>
          <p:nvPr/>
        </p:nvSpPr>
        <p:spPr>
          <a:xfrm>
            <a:off x="2206304" y="1581250"/>
            <a:ext cx="3428334" cy="372794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D402C98-881D-9344-A6A5-75015C7BD30B}"/>
              </a:ext>
            </a:extLst>
          </p:cNvPr>
          <p:cNvSpPr/>
          <p:nvPr/>
        </p:nvSpPr>
        <p:spPr>
          <a:xfrm>
            <a:off x="2534957" y="4362824"/>
            <a:ext cx="834524"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latin typeface="Arial"/>
                <a:cs typeface="Arial"/>
              </a:rPr>
              <a:t>SRAM</a:t>
            </a:r>
          </a:p>
        </p:txBody>
      </p:sp>
      <p:sp>
        <p:nvSpPr>
          <p:cNvPr id="32" name="Rectangle 31">
            <a:extLst>
              <a:ext uri="{FF2B5EF4-FFF2-40B4-BE49-F238E27FC236}">
                <a16:creationId xmlns:a16="http://schemas.microsoft.com/office/drawing/2014/main" id="{DD4A1649-7C2B-254F-A803-CA37FDCC6E38}"/>
              </a:ext>
            </a:extLst>
          </p:cNvPr>
          <p:cNvSpPr/>
          <p:nvPr/>
        </p:nvSpPr>
        <p:spPr>
          <a:xfrm>
            <a:off x="2534957" y="2992184"/>
            <a:ext cx="2769431"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Router</a:t>
            </a:r>
          </a:p>
        </p:txBody>
      </p:sp>
      <p:sp>
        <p:nvSpPr>
          <p:cNvPr id="33" name="Rectangle 32">
            <a:extLst>
              <a:ext uri="{FF2B5EF4-FFF2-40B4-BE49-F238E27FC236}">
                <a16:creationId xmlns:a16="http://schemas.microsoft.com/office/drawing/2014/main" id="{B6BF1C01-B898-E142-A527-8AF6341F96F5}"/>
              </a:ext>
            </a:extLst>
          </p:cNvPr>
          <p:cNvSpPr/>
          <p:nvPr/>
        </p:nvSpPr>
        <p:spPr>
          <a:xfrm>
            <a:off x="2352393" y="2192576"/>
            <a:ext cx="129855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A55</a:t>
            </a:r>
          </a:p>
        </p:txBody>
      </p:sp>
      <p:cxnSp>
        <p:nvCxnSpPr>
          <p:cNvPr id="34" name="Straight Arrow Connector 33">
            <a:extLst>
              <a:ext uri="{FF2B5EF4-FFF2-40B4-BE49-F238E27FC236}">
                <a16:creationId xmlns:a16="http://schemas.microsoft.com/office/drawing/2014/main" id="{707BFE67-B4E6-BA46-BA83-125741CCEB8E}"/>
              </a:ext>
            </a:extLst>
          </p:cNvPr>
          <p:cNvCxnSpPr>
            <a:cxnSpLocks/>
          </p:cNvCxnSpPr>
          <p:nvPr/>
        </p:nvCxnSpPr>
        <p:spPr>
          <a:xfrm>
            <a:off x="2969651" y="2618742"/>
            <a:ext cx="0" cy="37344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DF013896-43D7-DF4B-8221-4891D574E14A}"/>
              </a:ext>
            </a:extLst>
          </p:cNvPr>
          <p:cNvSpPr/>
          <p:nvPr/>
        </p:nvSpPr>
        <p:spPr>
          <a:xfrm>
            <a:off x="4591434" y="2192576"/>
            <a:ext cx="945203" cy="426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UART</a:t>
            </a:r>
          </a:p>
        </p:txBody>
      </p:sp>
      <p:cxnSp>
        <p:nvCxnSpPr>
          <p:cNvPr id="36" name="Straight Arrow Connector 35">
            <a:extLst>
              <a:ext uri="{FF2B5EF4-FFF2-40B4-BE49-F238E27FC236}">
                <a16:creationId xmlns:a16="http://schemas.microsoft.com/office/drawing/2014/main" id="{D07D925E-C24F-304C-B166-CBA1D137991E}"/>
              </a:ext>
            </a:extLst>
          </p:cNvPr>
          <p:cNvCxnSpPr>
            <a:cxnSpLocks/>
            <a:endCxn id="35" idx="2"/>
          </p:cNvCxnSpPr>
          <p:nvPr/>
        </p:nvCxnSpPr>
        <p:spPr>
          <a:xfrm flipV="1">
            <a:off x="5064036" y="2618742"/>
            <a:ext cx="0" cy="382546"/>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42" name="Rectangle 41">
            <a:extLst>
              <a:ext uri="{FF2B5EF4-FFF2-40B4-BE49-F238E27FC236}">
                <a16:creationId xmlns:a16="http://schemas.microsoft.com/office/drawing/2014/main" id="{7B21D423-2518-2743-BB22-758E3A854DBB}"/>
              </a:ext>
            </a:extLst>
          </p:cNvPr>
          <p:cNvSpPr/>
          <p:nvPr/>
        </p:nvSpPr>
        <p:spPr>
          <a:xfrm>
            <a:off x="3720495" y="2183470"/>
            <a:ext cx="817127" cy="44437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GIC</a:t>
            </a:r>
          </a:p>
        </p:txBody>
      </p:sp>
      <p:cxnSp>
        <p:nvCxnSpPr>
          <p:cNvPr id="43" name="Straight Arrow Connector 42">
            <a:extLst>
              <a:ext uri="{FF2B5EF4-FFF2-40B4-BE49-F238E27FC236}">
                <a16:creationId xmlns:a16="http://schemas.microsoft.com/office/drawing/2014/main" id="{0C32E281-E578-6342-8471-F5137A1A9AF6}"/>
              </a:ext>
            </a:extLst>
          </p:cNvPr>
          <p:cNvCxnSpPr>
            <a:cxnSpLocks/>
          </p:cNvCxnSpPr>
          <p:nvPr/>
        </p:nvCxnSpPr>
        <p:spPr>
          <a:xfrm flipV="1">
            <a:off x="4150108" y="2598463"/>
            <a:ext cx="0" cy="402825"/>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9829B635-4162-42C3-BDE1-A4228F4A9655}"/>
              </a:ext>
            </a:extLst>
          </p:cNvPr>
          <p:cNvSpPr txBox="1"/>
          <p:nvPr/>
        </p:nvSpPr>
        <p:spPr>
          <a:xfrm>
            <a:off x="2177018" y="4991475"/>
            <a:ext cx="1762021" cy="369332"/>
          </a:xfrm>
          <a:prstGeom prst="rect">
            <a:avLst/>
          </a:prstGeom>
          <a:noFill/>
        </p:spPr>
        <p:txBody>
          <a:bodyPr wrap="none" rtlCol="0">
            <a:spAutoFit/>
          </a:bodyPr>
          <a:lstStyle/>
          <a:p>
            <a:r>
              <a:rPr lang="en-US" dirty="0"/>
              <a:t>A55 subsystem</a:t>
            </a:r>
          </a:p>
        </p:txBody>
      </p:sp>
      <p:sp>
        <p:nvSpPr>
          <p:cNvPr id="68" name="Rectangle 67">
            <a:extLst>
              <a:ext uri="{FF2B5EF4-FFF2-40B4-BE49-F238E27FC236}">
                <a16:creationId xmlns:a16="http://schemas.microsoft.com/office/drawing/2014/main" id="{3713E57E-3D6E-4F47-B1A9-5B66CFC53F63}"/>
              </a:ext>
            </a:extLst>
          </p:cNvPr>
          <p:cNvSpPr/>
          <p:nvPr/>
        </p:nvSpPr>
        <p:spPr>
          <a:xfrm>
            <a:off x="4023892" y="4180537"/>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a:cs typeface="Arial"/>
            </a:endParaRPr>
          </a:p>
        </p:txBody>
      </p:sp>
      <p:sp>
        <p:nvSpPr>
          <p:cNvPr id="70" name="Rectangle 69">
            <a:extLst>
              <a:ext uri="{FF2B5EF4-FFF2-40B4-BE49-F238E27FC236}">
                <a16:creationId xmlns:a16="http://schemas.microsoft.com/office/drawing/2014/main" id="{2518530A-D69F-47B1-8832-35B8E06F8367}"/>
              </a:ext>
            </a:extLst>
          </p:cNvPr>
          <p:cNvSpPr/>
          <p:nvPr/>
        </p:nvSpPr>
        <p:spPr>
          <a:xfrm>
            <a:off x="4174373" y="4276171"/>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a:cs typeface="Arial"/>
            </a:endParaRPr>
          </a:p>
        </p:txBody>
      </p:sp>
      <p:sp>
        <p:nvSpPr>
          <p:cNvPr id="71" name="Rectangle 70">
            <a:extLst>
              <a:ext uri="{FF2B5EF4-FFF2-40B4-BE49-F238E27FC236}">
                <a16:creationId xmlns:a16="http://schemas.microsoft.com/office/drawing/2014/main" id="{896E183A-667A-419C-A67A-C14AF6D70207}"/>
              </a:ext>
            </a:extLst>
          </p:cNvPr>
          <p:cNvSpPr/>
          <p:nvPr/>
        </p:nvSpPr>
        <p:spPr>
          <a:xfrm>
            <a:off x="4331370" y="4367597"/>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cs typeface="Arial"/>
              </a:rPr>
              <a:t>Peripherals</a:t>
            </a:r>
            <a:endParaRPr lang="en-US" sz="1200" dirty="0">
              <a:solidFill>
                <a:schemeClr val="bg1"/>
              </a:solidFill>
              <a:latin typeface="Arial"/>
              <a:cs typeface="Arial"/>
            </a:endParaRPr>
          </a:p>
        </p:txBody>
      </p:sp>
      <p:cxnSp>
        <p:nvCxnSpPr>
          <p:cNvPr id="72" name="Straight Arrow Connector 71">
            <a:extLst>
              <a:ext uri="{FF2B5EF4-FFF2-40B4-BE49-F238E27FC236}">
                <a16:creationId xmlns:a16="http://schemas.microsoft.com/office/drawing/2014/main" id="{3369BF3F-3515-484B-B3E9-E9BA801191A9}"/>
              </a:ext>
            </a:extLst>
          </p:cNvPr>
          <p:cNvCxnSpPr>
            <a:cxnSpLocks/>
          </p:cNvCxnSpPr>
          <p:nvPr/>
        </p:nvCxnSpPr>
        <p:spPr>
          <a:xfrm>
            <a:off x="2727205" y="3422479"/>
            <a:ext cx="756" cy="93831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30009813-620D-4C6E-B0E9-0E239501D35F}"/>
              </a:ext>
            </a:extLst>
          </p:cNvPr>
          <p:cNvCxnSpPr>
            <a:cxnSpLocks/>
          </p:cNvCxnSpPr>
          <p:nvPr/>
        </p:nvCxnSpPr>
        <p:spPr>
          <a:xfrm flipH="1">
            <a:off x="4605157" y="3441801"/>
            <a:ext cx="2449" cy="72740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78" name="Rectangle 77">
            <a:extLst>
              <a:ext uri="{FF2B5EF4-FFF2-40B4-BE49-F238E27FC236}">
                <a16:creationId xmlns:a16="http://schemas.microsoft.com/office/drawing/2014/main" id="{6850AFA4-6CB8-4D26-86D9-9C33051CB9B5}"/>
              </a:ext>
            </a:extLst>
          </p:cNvPr>
          <p:cNvSpPr/>
          <p:nvPr/>
        </p:nvSpPr>
        <p:spPr>
          <a:xfrm>
            <a:off x="6370829" y="1581250"/>
            <a:ext cx="3428334" cy="372794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F7465996-6C31-437D-BE75-E6E33FC1BF2D}"/>
              </a:ext>
            </a:extLst>
          </p:cNvPr>
          <p:cNvSpPr/>
          <p:nvPr/>
        </p:nvSpPr>
        <p:spPr>
          <a:xfrm>
            <a:off x="6699482" y="4362824"/>
            <a:ext cx="834524"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latin typeface="Arial"/>
                <a:cs typeface="Arial"/>
              </a:rPr>
              <a:t>SRAM</a:t>
            </a:r>
          </a:p>
        </p:txBody>
      </p:sp>
      <p:sp>
        <p:nvSpPr>
          <p:cNvPr id="80" name="Rectangle 79">
            <a:extLst>
              <a:ext uri="{FF2B5EF4-FFF2-40B4-BE49-F238E27FC236}">
                <a16:creationId xmlns:a16="http://schemas.microsoft.com/office/drawing/2014/main" id="{B9E893BE-132B-48CE-A5D5-AD0DFC3DCB49}"/>
              </a:ext>
            </a:extLst>
          </p:cNvPr>
          <p:cNvSpPr/>
          <p:nvPr/>
        </p:nvSpPr>
        <p:spPr>
          <a:xfrm>
            <a:off x="6699482" y="2992184"/>
            <a:ext cx="2769431"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Router</a:t>
            </a:r>
          </a:p>
        </p:txBody>
      </p:sp>
      <p:sp>
        <p:nvSpPr>
          <p:cNvPr id="81" name="Rectangle 80">
            <a:extLst>
              <a:ext uri="{FF2B5EF4-FFF2-40B4-BE49-F238E27FC236}">
                <a16:creationId xmlns:a16="http://schemas.microsoft.com/office/drawing/2014/main" id="{90AE5AA1-A350-40EF-BE7C-A28636AE1348}"/>
              </a:ext>
            </a:extLst>
          </p:cNvPr>
          <p:cNvSpPr/>
          <p:nvPr/>
        </p:nvSpPr>
        <p:spPr>
          <a:xfrm>
            <a:off x="6516918" y="2192576"/>
            <a:ext cx="129855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M35</a:t>
            </a:r>
          </a:p>
        </p:txBody>
      </p:sp>
      <p:cxnSp>
        <p:nvCxnSpPr>
          <p:cNvPr id="82" name="Straight Arrow Connector 81">
            <a:extLst>
              <a:ext uri="{FF2B5EF4-FFF2-40B4-BE49-F238E27FC236}">
                <a16:creationId xmlns:a16="http://schemas.microsoft.com/office/drawing/2014/main" id="{118B67A5-15AD-4C05-99B2-145065EB965D}"/>
              </a:ext>
            </a:extLst>
          </p:cNvPr>
          <p:cNvCxnSpPr>
            <a:cxnSpLocks/>
          </p:cNvCxnSpPr>
          <p:nvPr/>
        </p:nvCxnSpPr>
        <p:spPr>
          <a:xfrm>
            <a:off x="7134176" y="2618742"/>
            <a:ext cx="0" cy="37344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84" name="Rectangle 83">
            <a:extLst>
              <a:ext uri="{FF2B5EF4-FFF2-40B4-BE49-F238E27FC236}">
                <a16:creationId xmlns:a16="http://schemas.microsoft.com/office/drawing/2014/main" id="{2D9B5535-F149-4FAE-A86B-B4D94DEADEA1}"/>
              </a:ext>
            </a:extLst>
          </p:cNvPr>
          <p:cNvSpPr/>
          <p:nvPr/>
        </p:nvSpPr>
        <p:spPr>
          <a:xfrm>
            <a:off x="8755959" y="2192576"/>
            <a:ext cx="945203" cy="426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Arial" panose="020B0604020202020204" pitchFamily="34" charset="0"/>
                <a:cs typeface="Arial" panose="020B0604020202020204" pitchFamily="34" charset="0"/>
              </a:rPr>
              <a:t>UART</a:t>
            </a:r>
          </a:p>
        </p:txBody>
      </p:sp>
      <p:cxnSp>
        <p:nvCxnSpPr>
          <p:cNvPr id="99" name="Straight Arrow Connector 98">
            <a:extLst>
              <a:ext uri="{FF2B5EF4-FFF2-40B4-BE49-F238E27FC236}">
                <a16:creationId xmlns:a16="http://schemas.microsoft.com/office/drawing/2014/main" id="{202442FD-114C-4681-8324-936DD6657E9E}"/>
              </a:ext>
            </a:extLst>
          </p:cNvPr>
          <p:cNvCxnSpPr>
            <a:cxnSpLocks/>
            <a:endCxn id="84" idx="2"/>
          </p:cNvCxnSpPr>
          <p:nvPr/>
        </p:nvCxnSpPr>
        <p:spPr>
          <a:xfrm flipV="1">
            <a:off x="9228561" y="2618742"/>
            <a:ext cx="0" cy="382546"/>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02" name="TextBox 101">
            <a:extLst>
              <a:ext uri="{FF2B5EF4-FFF2-40B4-BE49-F238E27FC236}">
                <a16:creationId xmlns:a16="http://schemas.microsoft.com/office/drawing/2014/main" id="{9C77E39E-13DE-4967-BA19-26423875A3D9}"/>
              </a:ext>
            </a:extLst>
          </p:cNvPr>
          <p:cNvSpPr txBox="1"/>
          <p:nvPr/>
        </p:nvSpPr>
        <p:spPr>
          <a:xfrm>
            <a:off x="6341543" y="4991475"/>
            <a:ext cx="1800493" cy="369332"/>
          </a:xfrm>
          <a:prstGeom prst="rect">
            <a:avLst/>
          </a:prstGeom>
          <a:noFill/>
        </p:spPr>
        <p:txBody>
          <a:bodyPr wrap="none" rtlCol="0">
            <a:spAutoFit/>
          </a:bodyPr>
          <a:lstStyle/>
          <a:p>
            <a:r>
              <a:rPr lang="en-US" dirty="0"/>
              <a:t>M35 subsystem</a:t>
            </a:r>
          </a:p>
        </p:txBody>
      </p:sp>
      <p:sp>
        <p:nvSpPr>
          <p:cNvPr id="103" name="Rectangle 102">
            <a:extLst>
              <a:ext uri="{FF2B5EF4-FFF2-40B4-BE49-F238E27FC236}">
                <a16:creationId xmlns:a16="http://schemas.microsoft.com/office/drawing/2014/main" id="{D2B600F0-CFCF-4956-86B6-6805E4DA3B72}"/>
              </a:ext>
            </a:extLst>
          </p:cNvPr>
          <p:cNvSpPr/>
          <p:nvPr/>
        </p:nvSpPr>
        <p:spPr>
          <a:xfrm>
            <a:off x="8173392" y="4175764"/>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a:cs typeface="Arial"/>
            </a:endParaRPr>
          </a:p>
        </p:txBody>
      </p:sp>
      <p:sp>
        <p:nvSpPr>
          <p:cNvPr id="104" name="Rectangle 103">
            <a:extLst>
              <a:ext uri="{FF2B5EF4-FFF2-40B4-BE49-F238E27FC236}">
                <a16:creationId xmlns:a16="http://schemas.microsoft.com/office/drawing/2014/main" id="{C570A5B5-09D3-47E4-AA5F-1A4E3B8C4CB8}"/>
              </a:ext>
            </a:extLst>
          </p:cNvPr>
          <p:cNvSpPr/>
          <p:nvPr/>
        </p:nvSpPr>
        <p:spPr>
          <a:xfrm>
            <a:off x="8323873" y="4271398"/>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a:cs typeface="Arial"/>
            </a:endParaRPr>
          </a:p>
        </p:txBody>
      </p:sp>
      <p:sp>
        <p:nvSpPr>
          <p:cNvPr id="105" name="Rectangle 104">
            <a:extLst>
              <a:ext uri="{FF2B5EF4-FFF2-40B4-BE49-F238E27FC236}">
                <a16:creationId xmlns:a16="http://schemas.microsoft.com/office/drawing/2014/main" id="{6E9F9880-3610-46D3-8595-D08A8AEBEFDB}"/>
              </a:ext>
            </a:extLst>
          </p:cNvPr>
          <p:cNvSpPr/>
          <p:nvPr/>
        </p:nvSpPr>
        <p:spPr>
          <a:xfrm>
            <a:off x="8480870" y="4362824"/>
            <a:ext cx="983925"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cs typeface="Arial"/>
              </a:rPr>
              <a:t>Peripherals</a:t>
            </a:r>
            <a:endParaRPr lang="en-US" sz="1200" dirty="0">
              <a:solidFill>
                <a:schemeClr val="bg1"/>
              </a:solidFill>
              <a:latin typeface="Arial"/>
              <a:cs typeface="Arial"/>
            </a:endParaRPr>
          </a:p>
        </p:txBody>
      </p:sp>
      <p:cxnSp>
        <p:nvCxnSpPr>
          <p:cNvPr id="106" name="Straight Arrow Connector 105">
            <a:extLst>
              <a:ext uri="{FF2B5EF4-FFF2-40B4-BE49-F238E27FC236}">
                <a16:creationId xmlns:a16="http://schemas.microsoft.com/office/drawing/2014/main" id="{83A361A9-139B-4109-8C55-0DA40FD3D11A}"/>
              </a:ext>
            </a:extLst>
          </p:cNvPr>
          <p:cNvCxnSpPr>
            <a:cxnSpLocks/>
          </p:cNvCxnSpPr>
          <p:nvPr/>
        </p:nvCxnSpPr>
        <p:spPr>
          <a:xfrm>
            <a:off x="7133471" y="3427455"/>
            <a:ext cx="756" cy="93831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7CC5CF19-B9B8-415D-84E4-EFFB48E1DFD9}"/>
              </a:ext>
            </a:extLst>
          </p:cNvPr>
          <p:cNvCxnSpPr>
            <a:cxnSpLocks/>
          </p:cNvCxnSpPr>
          <p:nvPr/>
        </p:nvCxnSpPr>
        <p:spPr>
          <a:xfrm flipH="1">
            <a:off x="8754657" y="3437028"/>
            <a:ext cx="2449" cy="72740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375446D7-3C9D-465E-838E-0F1D3FB9FAF5}"/>
              </a:ext>
            </a:extLst>
          </p:cNvPr>
          <p:cNvSpPr/>
          <p:nvPr/>
        </p:nvSpPr>
        <p:spPr>
          <a:xfrm>
            <a:off x="469783" y="1292240"/>
            <a:ext cx="11233823" cy="48075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50FFBB6D-45CF-4F47-8602-6A65CBB9BB88}"/>
              </a:ext>
            </a:extLst>
          </p:cNvPr>
          <p:cNvSpPr txBox="1"/>
          <p:nvPr/>
        </p:nvSpPr>
        <p:spPr>
          <a:xfrm>
            <a:off x="469783" y="5721877"/>
            <a:ext cx="3403496" cy="369332"/>
          </a:xfrm>
          <a:prstGeom prst="rect">
            <a:avLst/>
          </a:prstGeom>
          <a:noFill/>
        </p:spPr>
        <p:txBody>
          <a:bodyPr wrap="none" rtlCol="0">
            <a:spAutoFit/>
          </a:bodyPr>
          <a:lstStyle/>
          <a:p>
            <a:r>
              <a:rPr lang="en-US" dirty="0"/>
              <a:t>Dual subsystem virtual platform</a:t>
            </a:r>
          </a:p>
        </p:txBody>
      </p:sp>
      <p:sp>
        <p:nvSpPr>
          <p:cNvPr id="114" name="Rectangle 113">
            <a:extLst>
              <a:ext uri="{FF2B5EF4-FFF2-40B4-BE49-F238E27FC236}">
                <a16:creationId xmlns:a16="http://schemas.microsoft.com/office/drawing/2014/main" id="{64B26ED4-E39D-4FB1-876D-5C06DB78871F}"/>
              </a:ext>
            </a:extLst>
          </p:cNvPr>
          <p:cNvSpPr/>
          <p:nvPr/>
        </p:nvSpPr>
        <p:spPr>
          <a:xfrm>
            <a:off x="2871094" y="3836127"/>
            <a:ext cx="834524" cy="43527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1"/>
                </a:solidFill>
                <a:latin typeface="Arial"/>
                <a:cs typeface="Arial"/>
              </a:rPr>
              <a:t>DDR</a:t>
            </a:r>
          </a:p>
        </p:txBody>
      </p:sp>
      <p:cxnSp>
        <p:nvCxnSpPr>
          <p:cNvPr id="115" name="Straight Arrow Connector 114">
            <a:extLst>
              <a:ext uri="{FF2B5EF4-FFF2-40B4-BE49-F238E27FC236}">
                <a16:creationId xmlns:a16="http://schemas.microsoft.com/office/drawing/2014/main" id="{AECC77F8-1C28-4A35-9AFE-5C90A3ACD4AD}"/>
              </a:ext>
            </a:extLst>
          </p:cNvPr>
          <p:cNvCxnSpPr>
            <a:cxnSpLocks/>
          </p:cNvCxnSpPr>
          <p:nvPr/>
        </p:nvCxnSpPr>
        <p:spPr>
          <a:xfrm flipH="1">
            <a:off x="3288484" y="3422479"/>
            <a:ext cx="2137" cy="40290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2335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41914-025D-484C-B6F2-47CD9AC65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8525" y="1714765"/>
            <a:ext cx="4515307" cy="445281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ARMCortexM35 model ready</a:t>
            </a:r>
            <a:endParaRPr lang="en-US" dirty="0"/>
          </a:p>
        </p:txBody>
      </p:sp>
      <p:sp>
        <p:nvSpPr>
          <p:cNvPr id="21" name="Callout: Line 20">
            <a:extLst>
              <a:ext uri="{FF2B5EF4-FFF2-40B4-BE49-F238E27FC236}">
                <a16:creationId xmlns:a16="http://schemas.microsoft.com/office/drawing/2014/main" id="{BFA66B33-409C-4710-8D19-09FCC98D4F37}"/>
              </a:ext>
            </a:extLst>
          </p:cNvPr>
          <p:cNvSpPr/>
          <p:nvPr/>
        </p:nvSpPr>
        <p:spPr>
          <a:xfrm>
            <a:off x="7964688" y="3449781"/>
            <a:ext cx="2792608" cy="959532"/>
          </a:xfrm>
          <a:prstGeom prst="borderCallout1">
            <a:avLst>
              <a:gd name="adj1" fmla="val 48121"/>
              <a:gd name="adj2" fmla="val -72"/>
              <a:gd name="adj3" fmla="val 46900"/>
              <a:gd name="adj4" fmla="val -13451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b="1" dirty="0">
                <a:solidFill>
                  <a:schemeClr val="tx1"/>
                </a:solidFill>
              </a:rPr>
              <a:t>ARMCortexM35PCT</a:t>
            </a:r>
            <a:r>
              <a:rPr lang="en-US" dirty="0">
                <a:solidFill>
                  <a:schemeClr val="tx1"/>
                </a:solidFill>
              </a:rPr>
              <a:t> model is now ready to use</a:t>
            </a:r>
          </a:p>
        </p:txBody>
      </p:sp>
    </p:spTree>
    <p:extLst>
      <p:ext uri="{BB962C8B-B14F-4D97-AF65-F5344CB8AC3E}">
        <p14:creationId xmlns:p14="http://schemas.microsoft.com/office/powerpoint/2010/main" val="35612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FAA08-2F35-4858-9BF7-8B79394E34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5767" y="1743639"/>
            <a:ext cx="5478489" cy="430590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Add the IDAU model to the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7787963" y="2938536"/>
            <a:ext cx="2792608" cy="686637"/>
          </a:xfrm>
          <a:prstGeom prst="borderCallout1">
            <a:avLst>
              <a:gd name="adj1" fmla="val 48121"/>
              <a:gd name="adj2" fmla="val -72"/>
              <a:gd name="adj3" fmla="val 233277"/>
              <a:gd name="adj4" fmla="val -964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 click, add models to catalogs</a:t>
            </a:r>
          </a:p>
        </p:txBody>
      </p:sp>
    </p:spTree>
    <p:extLst>
      <p:ext uri="{BB962C8B-B14F-4D97-AF65-F5344CB8AC3E}">
        <p14:creationId xmlns:p14="http://schemas.microsoft.com/office/powerpoint/2010/main" val="379145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A52CB-F89E-4698-B2C8-CFBC45CC730C}"/>
              </a:ext>
            </a:extLst>
          </p:cNvPr>
          <p:cNvPicPr>
            <a:picLocks noChangeAspect="1"/>
          </p:cNvPicPr>
          <p:nvPr/>
        </p:nvPicPr>
        <p:blipFill>
          <a:blip r:embed="rId3"/>
          <a:stretch>
            <a:fillRect/>
          </a:stretch>
        </p:blipFill>
        <p:spPr>
          <a:xfrm>
            <a:off x="532809" y="1782798"/>
            <a:ext cx="7747383" cy="43847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ARM FM catalog</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757644" y="2606027"/>
            <a:ext cx="2792608" cy="686637"/>
          </a:xfrm>
          <a:prstGeom prst="borderCallout1">
            <a:avLst>
              <a:gd name="adj1" fmla="val 48121"/>
              <a:gd name="adj2" fmla="val -72"/>
              <a:gd name="adj3" fmla="val 80433"/>
              <a:gd name="adj4" fmla="val -25161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ARM Fast Models</a:t>
            </a:r>
          </a:p>
        </p:txBody>
      </p:sp>
      <p:sp>
        <p:nvSpPr>
          <p:cNvPr id="22" name="Callout: Line 21">
            <a:extLst>
              <a:ext uri="{FF2B5EF4-FFF2-40B4-BE49-F238E27FC236}">
                <a16:creationId xmlns:a16="http://schemas.microsoft.com/office/drawing/2014/main" id="{48285B59-8A7E-469B-A5E4-82B351B08407}"/>
              </a:ext>
            </a:extLst>
          </p:cNvPr>
          <p:cNvSpPr/>
          <p:nvPr/>
        </p:nvSpPr>
        <p:spPr>
          <a:xfrm>
            <a:off x="8757644" y="3884109"/>
            <a:ext cx="2792608" cy="885318"/>
          </a:xfrm>
          <a:prstGeom prst="borderCallout1">
            <a:avLst>
              <a:gd name="adj1" fmla="val 48121"/>
              <a:gd name="adj2" fmla="val -72"/>
              <a:gd name="adj3" fmla="val 69650"/>
              <a:gd name="adj4" fmla="val -23858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the </a:t>
            </a:r>
            <a:r>
              <a:rPr lang="en-US" dirty="0" err="1">
                <a:solidFill>
                  <a:schemeClr val="tx1"/>
                </a:solidFill>
              </a:rPr>
              <a:t>ARM_FM_Catalog</a:t>
            </a:r>
            <a:r>
              <a:rPr lang="en-US" dirty="0">
                <a:solidFill>
                  <a:schemeClr val="tx1"/>
                </a:solidFill>
              </a:rPr>
              <a:t> catalog</a:t>
            </a:r>
          </a:p>
        </p:txBody>
      </p:sp>
      <p:sp>
        <p:nvSpPr>
          <p:cNvPr id="36" name="Callout: Line 35">
            <a:extLst>
              <a:ext uri="{FF2B5EF4-FFF2-40B4-BE49-F238E27FC236}">
                <a16:creationId xmlns:a16="http://schemas.microsoft.com/office/drawing/2014/main" id="{6E70D494-87AE-44D3-8C83-304997A732CD}"/>
              </a:ext>
            </a:extLst>
          </p:cNvPr>
          <p:cNvSpPr/>
          <p:nvPr/>
        </p:nvSpPr>
        <p:spPr>
          <a:xfrm>
            <a:off x="8757644" y="5360872"/>
            <a:ext cx="2792608" cy="686637"/>
          </a:xfrm>
          <a:prstGeom prst="borderCallout1">
            <a:avLst>
              <a:gd name="adj1" fmla="val 48121"/>
              <a:gd name="adj2" fmla="val -72"/>
              <a:gd name="adj3" fmla="val 78920"/>
              <a:gd name="adj4" fmla="val -8268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Next</a:t>
            </a:r>
          </a:p>
        </p:txBody>
      </p:sp>
    </p:spTree>
    <p:extLst>
      <p:ext uri="{BB962C8B-B14F-4D97-AF65-F5344CB8AC3E}">
        <p14:creationId xmlns:p14="http://schemas.microsoft.com/office/powerpoint/2010/main" val="2489654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61A40-85F6-44B8-8642-34753050EF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9690" y="1728133"/>
            <a:ext cx="3922337" cy="4546090"/>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Select the IDAU model</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8022016" y="2607058"/>
            <a:ext cx="2792608" cy="821942"/>
          </a:xfrm>
          <a:prstGeom prst="borderCallout1">
            <a:avLst>
              <a:gd name="adj1" fmla="val 48121"/>
              <a:gd name="adj2" fmla="val -72"/>
              <a:gd name="adj3" fmla="val 116697"/>
              <a:gd name="adj4" fmla="val -1690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a:solidFill>
                  <a:schemeClr val="tx1"/>
                </a:solidFill>
              </a:rPr>
              <a:t>IDAU</a:t>
            </a:r>
            <a:r>
              <a:rPr lang="en-US" dirty="0">
                <a:solidFill>
                  <a:schemeClr val="tx1"/>
                </a:solidFill>
              </a:rPr>
              <a:t> model</a:t>
            </a:r>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49465"/>
              <a:gd name="adj4" fmla="val -12179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Next</a:t>
            </a:r>
          </a:p>
        </p:txBody>
      </p:sp>
    </p:spTree>
    <p:extLst>
      <p:ext uri="{BB962C8B-B14F-4D97-AF65-F5344CB8AC3E}">
        <p14:creationId xmlns:p14="http://schemas.microsoft.com/office/powerpoint/2010/main" val="3798542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BFFB1-9F45-4D09-94B5-98B4FFE332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6109" y="1675361"/>
            <a:ext cx="3653661" cy="462720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Retain the default IDAU parameter values </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58018"/>
              <a:gd name="adj4" fmla="val -1346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1350351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BFFB1-9F45-4D09-94B5-98B4FFE332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3283" y="1675361"/>
            <a:ext cx="3639313" cy="462720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Don’t exclude any ports </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8022016" y="4392230"/>
            <a:ext cx="2792608" cy="686637"/>
          </a:xfrm>
          <a:prstGeom prst="borderCallout1">
            <a:avLst>
              <a:gd name="adj1" fmla="val 48121"/>
              <a:gd name="adj2" fmla="val -72"/>
              <a:gd name="adj3" fmla="val 258018"/>
              <a:gd name="adj4" fmla="val -1346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Next</a:t>
            </a:r>
          </a:p>
        </p:txBody>
      </p:sp>
    </p:spTree>
    <p:extLst>
      <p:ext uri="{BB962C8B-B14F-4D97-AF65-F5344CB8AC3E}">
        <p14:creationId xmlns:p14="http://schemas.microsoft.com/office/powerpoint/2010/main" val="4087051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03E95-28C2-46BF-8BB0-A50EB2225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8100" y="1652631"/>
            <a:ext cx="3588682" cy="455314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Finish creating the IDAU model</a:t>
            </a:r>
            <a:endParaRPr lang="en-US" dirty="0"/>
          </a:p>
        </p:txBody>
      </p:sp>
      <p:sp>
        <p:nvSpPr>
          <p:cNvPr id="23" name="Callout: Line 22">
            <a:extLst>
              <a:ext uri="{FF2B5EF4-FFF2-40B4-BE49-F238E27FC236}">
                <a16:creationId xmlns:a16="http://schemas.microsoft.com/office/drawing/2014/main" id="{927932C2-FB0A-4DDF-A255-D15BED1DAD90}"/>
              </a:ext>
            </a:extLst>
          </p:cNvPr>
          <p:cNvSpPr/>
          <p:nvPr/>
        </p:nvSpPr>
        <p:spPr>
          <a:xfrm>
            <a:off x="6520323" y="5344601"/>
            <a:ext cx="2792608" cy="873200"/>
          </a:xfrm>
          <a:prstGeom prst="borderCallout1">
            <a:avLst>
              <a:gd name="adj1" fmla="val 48121"/>
              <a:gd name="adj2" fmla="val -72"/>
              <a:gd name="adj3" fmla="val 72523"/>
              <a:gd name="adj4" fmla="val -3862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Finish (the model import will take a few minutes after this)</a:t>
            </a:r>
          </a:p>
        </p:txBody>
      </p:sp>
    </p:spTree>
    <p:extLst>
      <p:ext uri="{BB962C8B-B14F-4D97-AF65-F5344CB8AC3E}">
        <p14:creationId xmlns:p14="http://schemas.microsoft.com/office/powerpoint/2010/main" val="3791912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41914-025D-484C-B6F2-47CD9AC65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8525" y="1753947"/>
            <a:ext cx="4515307" cy="4374447"/>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 : IDAU model ready</a:t>
            </a:r>
            <a:endParaRPr lang="en-US" dirty="0"/>
          </a:p>
        </p:txBody>
      </p:sp>
      <p:sp>
        <p:nvSpPr>
          <p:cNvPr id="21" name="Callout: Line 20">
            <a:extLst>
              <a:ext uri="{FF2B5EF4-FFF2-40B4-BE49-F238E27FC236}">
                <a16:creationId xmlns:a16="http://schemas.microsoft.com/office/drawing/2014/main" id="{BFA66B33-409C-4710-8D19-09FCC98D4F37}"/>
              </a:ext>
            </a:extLst>
          </p:cNvPr>
          <p:cNvSpPr/>
          <p:nvPr/>
        </p:nvSpPr>
        <p:spPr>
          <a:xfrm>
            <a:off x="7964688" y="3449781"/>
            <a:ext cx="2792608" cy="959532"/>
          </a:xfrm>
          <a:prstGeom prst="borderCallout1">
            <a:avLst>
              <a:gd name="adj1" fmla="val 48121"/>
              <a:gd name="adj2" fmla="val -72"/>
              <a:gd name="adj3" fmla="val 91488"/>
              <a:gd name="adj4" fmla="val -15944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b="1" dirty="0">
                <a:solidFill>
                  <a:schemeClr val="tx1"/>
                </a:solidFill>
              </a:rPr>
              <a:t>IDAU</a:t>
            </a:r>
            <a:r>
              <a:rPr lang="en-US" dirty="0">
                <a:solidFill>
                  <a:schemeClr val="tx1"/>
                </a:solidFill>
              </a:rPr>
              <a:t> model is now ready to use</a:t>
            </a:r>
          </a:p>
        </p:txBody>
      </p:sp>
    </p:spTree>
    <p:extLst>
      <p:ext uri="{BB962C8B-B14F-4D97-AF65-F5344CB8AC3E}">
        <p14:creationId xmlns:p14="http://schemas.microsoft.com/office/powerpoint/2010/main" val="16128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b="1"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1602209"/>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9741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2: Create a new platform</a:t>
            </a:r>
            <a:br>
              <a:rPr lang="en-US" dirty="0"/>
            </a:br>
            <a:r>
              <a:rPr lang="en-US" sz="2400" dirty="0">
                <a:solidFill>
                  <a:schemeClr val="bg1">
                    <a:lumMod val="65000"/>
                  </a:schemeClr>
                </a:solidFill>
              </a:rPr>
              <a:t>Create a new platform</a:t>
            </a:r>
            <a:endParaRPr lang="en-US" dirty="0">
              <a:solidFill>
                <a:schemeClr val="bg1">
                  <a:lumMod val="65000"/>
                </a:schemeClr>
              </a:solidFill>
            </a:endParaRPr>
          </a:p>
        </p:txBody>
      </p:sp>
      <p:pic>
        <p:nvPicPr>
          <p:cNvPr id="4" name="Picture 3">
            <a:extLst>
              <a:ext uri="{FF2B5EF4-FFF2-40B4-BE49-F238E27FC236}">
                <a16:creationId xmlns:a16="http://schemas.microsoft.com/office/drawing/2014/main" id="{85C66A8B-5E87-4E86-BCBE-71CC0AB39279}"/>
              </a:ext>
            </a:extLst>
          </p:cNvPr>
          <p:cNvPicPr>
            <a:picLocks noChangeAspect="1"/>
          </p:cNvPicPr>
          <p:nvPr/>
        </p:nvPicPr>
        <p:blipFill>
          <a:blip r:embed="rId3"/>
          <a:stretch>
            <a:fillRect/>
          </a:stretch>
        </p:blipFill>
        <p:spPr>
          <a:xfrm>
            <a:off x="662315" y="2381073"/>
            <a:ext cx="4048690" cy="2534004"/>
          </a:xfrm>
          <a:prstGeom prst="rect">
            <a:avLst/>
          </a:prstGeom>
        </p:spPr>
      </p:pic>
      <p:sp>
        <p:nvSpPr>
          <p:cNvPr id="62" name="Callout: Line 61">
            <a:extLst>
              <a:ext uri="{FF2B5EF4-FFF2-40B4-BE49-F238E27FC236}">
                <a16:creationId xmlns:a16="http://schemas.microsoft.com/office/drawing/2014/main" id="{5F9CE2A4-268D-4C7C-8573-9F8ABBEF28F4}"/>
              </a:ext>
            </a:extLst>
          </p:cNvPr>
          <p:cNvSpPr/>
          <p:nvPr/>
        </p:nvSpPr>
        <p:spPr>
          <a:xfrm>
            <a:off x="5299231" y="2381073"/>
            <a:ext cx="2176109" cy="610203"/>
          </a:xfrm>
          <a:prstGeom prst="borderCallout1">
            <a:avLst>
              <a:gd name="adj1" fmla="val 10824"/>
              <a:gd name="adj2" fmla="val 20"/>
              <a:gd name="adj3" fmla="val 117524"/>
              <a:gd name="adj4" fmla="val -5419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Create a new platform</a:t>
            </a:r>
          </a:p>
        </p:txBody>
      </p:sp>
      <p:pic>
        <p:nvPicPr>
          <p:cNvPr id="6" name="Picture 5">
            <a:extLst>
              <a:ext uri="{FF2B5EF4-FFF2-40B4-BE49-F238E27FC236}">
                <a16:creationId xmlns:a16="http://schemas.microsoft.com/office/drawing/2014/main" id="{82A53AAF-3428-482B-AD4A-2464D8F80143}"/>
              </a:ext>
            </a:extLst>
          </p:cNvPr>
          <p:cNvPicPr>
            <a:picLocks noChangeAspect="1"/>
          </p:cNvPicPr>
          <p:nvPr/>
        </p:nvPicPr>
        <p:blipFill>
          <a:blip r:embed="rId4"/>
          <a:stretch>
            <a:fillRect/>
          </a:stretch>
        </p:blipFill>
        <p:spPr>
          <a:xfrm>
            <a:off x="8081068" y="3194590"/>
            <a:ext cx="3789161" cy="2976755"/>
          </a:xfrm>
          <a:prstGeom prst="rect">
            <a:avLst/>
          </a:prstGeom>
        </p:spPr>
      </p:pic>
      <p:sp>
        <p:nvSpPr>
          <p:cNvPr id="68" name="Arrow: Right 67">
            <a:extLst>
              <a:ext uri="{FF2B5EF4-FFF2-40B4-BE49-F238E27FC236}">
                <a16:creationId xmlns:a16="http://schemas.microsoft.com/office/drawing/2014/main" id="{7475E882-A207-4D40-8A6D-EADA3C722DCD}"/>
              </a:ext>
            </a:extLst>
          </p:cNvPr>
          <p:cNvSpPr/>
          <p:nvPr/>
        </p:nvSpPr>
        <p:spPr>
          <a:xfrm>
            <a:off x="5999558" y="3198116"/>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A84B5E2-4BD5-4FAF-8A6B-0A1C30C9F63E}"/>
              </a:ext>
            </a:extLst>
          </p:cNvPr>
          <p:cNvSpPr txBox="1"/>
          <p:nvPr/>
        </p:nvSpPr>
        <p:spPr>
          <a:xfrm>
            <a:off x="8885381" y="4033270"/>
            <a:ext cx="416781" cy="138499"/>
          </a:xfrm>
          <a:prstGeom prst="rect">
            <a:avLst/>
          </a:prstGeom>
          <a:solidFill>
            <a:schemeClr val="bg1"/>
          </a:solidFill>
        </p:spPr>
        <p:txBody>
          <a:bodyPr wrap="none" lIns="0" tIns="0" rIns="0" bIns="0" rtlCol="0">
            <a:spAutoFit/>
          </a:bodyPr>
          <a:lstStyle/>
          <a:p>
            <a:r>
              <a:rPr lang="en-US" sz="900" dirty="0"/>
              <a:t>a55m35</a:t>
            </a:r>
            <a:endParaRPr lang="en-US" sz="1100" dirty="0"/>
          </a:p>
        </p:txBody>
      </p:sp>
      <p:sp>
        <p:nvSpPr>
          <p:cNvPr id="66" name="Callout: Line 65">
            <a:extLst>
              <a:ext uri="{FF2B5EF4-FFF2-40B4-BE49-F238E27FC236}">
                <a16:creationId xmlns:a16="http://schemas.microsoft.com/office/drawing/2014/main" id="{B8124920-3772-47C6-AEA3-BD274BB9CF5B}"/>
              </a:ext>
            </a:extLst>
          </p:cNvPr>
          <p:cNvSpPr/>
          <p:nvPr/>
        </p:nvSpPr>
        <p:spPr>
          <a:xfrm>
            <a:off x="5299230" y="3819400"/>
            <a:ext cx="2176109" cy="610203"/>
          </a:xfrm>
          <a:prstGeom prst="borderCallout1">
            <a:avLst>
              <a:gd name="adj1" fmla="val 26433"/>
              <a:gd name="adj2" fmla="val 98942"/>
              <a:gd name="adj3" fmla="val 34793"/>
              <a:gd name="adj4" fmla="val 163781"/>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Name it </a:t>
            </a:r>
            <a:r>
              <a:rPr lang="en-US" b="1" dirty="0">
                <a:solidFill>
                  <a:schemeClr val="tx1"/>
                </a:solidFill>
              </a:rPr>
              <a:t>a55m35</a:t>
            </a:r>
            <a:endParaRPr lang="en-US" dirty="0">
              <a:solidFill>
                <a:schemeClr val="tx1"/>
              </a:solidFill>
            </a:endParaRPr>
          </a:p>
        </p:txBody>
      </p:sp>
    </p:spTree>
    <p:extLst>
      <p:ext uri="{BB962C8B-B14F-4D97-AF65-F5344CB8AC3E}">
        <p14:creationId xmlns:p14="http://schemas.microsoft.com/office/powerpoint/2010/main" val="129318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training materials delivered with this Helium training require some setup before use:</a:t>
            </a:r>
          </a:p>
          <a:p>
            <a:pPr lvl="1"/>
            <a:r>
              <a:rPr lang="en-US" dirty="0"/>
              <a:t>Extract the training material </a:t>
            </a:r>
            <a:r>
              <a:rPr lang="en-US" dirty="0" err="1"/>
              <a:t>tarball</a:t>
            </a:r>
            <a:endParaRPr lang="en-US" dirty="0"/>
          </a:p>
          <a:p>
            <a:pPr lvl="1"/>
            <a:r>
              <a:rPr lang="en-US" dirty="0"/>
              <a:t>Setup the tool paths and environment variables required</a:t>
            </a:r>
          </a:p>
          <a:p>
            <a:endParaRPr lang="en-US" dirty="0"/>
          </a:p>
          <a:p>
            <a:pPr lvl="1"/>
            <a:endParaRPr lang="en-US" dirty="0"/>
          </a:p>
        </p:txBody>
      </p:sp>
      <p:sp>
        <p:nvSpPr>
          <p:cNvPr id="2" name="Title 1"/>
          <p:cNvSpPr>
            <a:spLocks noGrp="1"/>
          </p:cNvSpPr>
          <p:nvPr>
            <p:ph type="title"/>
          </p:nvPr>
        </p:nvSpPr>
        <p:spPr/>
        <p:txBody>
          <a:bodyPr/>
          <a:lstStyle/>
          <a:p>
            <a:r>
              <a:rPr lang="en-US" dirty="0"/>
              <a:t>Setting up the training materials</a:t>
            </a:r>
          </a:p>
        </p:txBody>
      </p:sp>
    </p:spTree>
    <p:extLst>
      <p:ext uri="{BB962C8B-B14F-4D97-AF65-F5344CB8AC3E}">
        <p14:creationId xmlns:p14="http://schemas.microsoft.com/office/powerpoint/2010/main" val="311731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b="1"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2071993"/>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807277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8E8B4F-79CA-43FA-859B-C9B062C47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03521" y="1291810"/>
            <a:ext cx="4143319" cy="3569944"/>
          </a:xfrm>
          <a:prstGeom prst="rect">
            <a:avLst/>
          </a:prstGeom>
        </p:spPr>
      </p:pic>
      <p:pic>
        <p:nvPicPr>
          <p:cNvPr id="5" name="Picture 4">
            <a:extLst>
              <a:ext uri="{FF2B5EF4-FFF2-40B4-BE49-F238E27FC236}">
                <a16:creationId xmlns:a16="http://schemas.microsoft.com/office/drawing/2014/main" id="{B5290C45-B6A4-4FF1-AD6F-995F8ECB07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5160" y="1291810"/>
            <a:ext cx="4852241" cy="487720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3: Instantiate the a53_gic400 platform</a:t>
            </a:r>
            <a:br>
              <a:rPr lang="en-US" dirty="0"/>
            </a:b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5762186" y="4396486"/>
            <a:ext cx="2176109" cy="610203"/>
          </a:xfrm>
          <a:prstGeom prst="borderCallout1">
            <a:avLst>
              <a:gd name="adj1" fmla="val 10824"/>
              <a:gd name="adj2" fmla="val 20"/>
              <a:gd name="adj3" fmla="val -164854"/>
              <a:gd name="adj4" fmla="val -952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the new platform</a:t>
            </a:r>
          </a:p>
        </p:txBody>
      </p:sp>
      <p:sp>
        <p:nvSpPr>
          <p:cNvPr id="68" name="Arrow: Right 67">
            <a:extLst>
              <a:ext uri="{FF2B5EF4-FFF2-40B4-BE49-F238E27FC236}">
                <a16:creationId xmlns:a16="http://schemas.microsoft.com/office/drawing/2014/main" id="{7475E882-A207-4D40-8A6D-EADA3C722DCD}"/>
              </a:ext>
            </a:extLst>
          </p:cNvPr>
          <p:cNvSpPr/>
          <p:nvPr/>
        </p:nvSpPr>
        <p:spPr>
          <a:xfrm>
            <a:off x="5999558" y="3198116"/>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7566570" y="5133088"/>
            <a:ext cx="2176109" cy="610203"/>
          </a:xfrm>
          <a:prstGeom prst="borderCallout1">
            <a:avLst>
              <a:gd name="adj1" fmla="val -1063"/>
              <a:gd name="adj2" fmla="val 50754"/>
              <a:gd name="adj3" fmla="val -381403"/>
              <a:gd name="adj4" fmla="val -267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Disable FM processing</a:t>
            </a:r>
          </a:p>
        </p:txBody>
      </p:sp>
      <p:sp>
        <p:nvSpPr>
          <p:cNvPr id="9" name="Callout: Line 8">
            <a:extLst>
              <a:ext uri="{FF2B5EF4-FFF2-40B4-BE49-F238E27FC236}">
                <a16:creationId xmlns:a16="http://schemas.microsoft.com/office/drawing/2014/main" id="{ABAF73B4-FF65-442D-8BF6-98AD0245C58C}"/>
              </a:ext>
            </a:extLst>
          </p:cNvPr>
          <p:cNvSpPr/>
          <p:nvPr/>
        </p:nvSpPr>
        <p:spPr>
          <a:xfrm>
            <a:off x="9270731" y="5869690"/>
            <a:ext cx="2176109" cy="426860"/>
          </a:xfrm>
          <a:prstGeom prst="borderCallout1">
            <a:avLst>
              <a:gd name="adj1" fmla="val 885"/>
              <a:gd name="adj2" fmla="val 48826"/>
              <a:gd name="adj3" fmla="val -275590"/>
              <a:gd name="adj4" fmla="val 7250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Ok</a:t>
            </a:r>
          </a:p>
        </p:txBody>
      </p:sp>
    </p:spTree>
    <p:extLst>
      <p:ext uri="{BB962C8B-B14F-4D97-AF65-F5344CB8AC3E}">
        <p14:creationId xmlns:p14="http://schemas.microsoft.com/office/powerpoint/2010/main" val="3819304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29BD05-FAB2-4FBA-9B16-F535060DBF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3198" y="1771892"/>
            <a:ext cx="4120020" cy="4374153"/>
          </a:xfrm>
          <a:prstGeom prst="rect">
            <a:avLst/>
          </a:prstGeom>
        </p:spPr>
      </p:pic>
      <p:pic>
        <p:nvPicPr>
          <p:cNvPr id="3" name="Picture 2">
            <a:extLst>
              <a:ext uri="{FF2B5EF4-FFF2-40B4-BE49-F238E27FC236}">
                <a16:creationId xmlns:a16="http://schemas.microsoft.com/office/drawing/2014/main" id="{D58AA0B9-9318-49C8-94C9-2F8DC5EE57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481" y="1771892"/>
            <a:ext cx="4167087" cy="439945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3: Instantiate the a53_gic400 platform</a:t>
            </a:r>
            <a:br>
              <a:rPr lang="en-US" dirty="0"/>
            </a:br>
            <a:r>
              <a:rPr lang="en-US" sz="2400" dirty="0">
                <a:solidFill>
                  <a:srgbClr val="FFFFFF">
                    <a:lumMod val="65000"/>
                  </a:srgbClr>
                </a:solidFill>
              </a:rPr>
              <a:t>Rename the platform to a55_subsys</a:t>
            </a:r>
            <a:br>
              <a:rPr lang="en-US" dirty="0"/>
            </a:br>
            <a:endParaRPr lang="en-US" dirty="0">
              <a:solidFill>
                <a:schemeClr val="bg1">
                  <a:lumMod val="65000"/>
                </a:schemeClr>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5604281" y="3298784"/>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50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b="1"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2499832"/>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06690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CA279-F2F1-4E7B-94DA-48BB03CE1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918" y="1790207"/>
            <a:ext cx="2730830" cy="3579602"/>
          </a:xfrm>
          <a:prstGeom prst="rect">
            <a:avLst/>
          </a:prstGeom>
        </p:spPr>
      </p:pic>
      <p:pic>
        <p:nvPicPr>
          <p:cNvPr id="3" name="Picture 2" descr="Graphical user interface, table&#10;&#10;Description automatically generated">
            <a:extLst>
              <a:ext uri="{FF2B5EF4-FFF2-40B4-BE49-F238E27FC236}">
                <a16:creationId xmlns:a16="http://schemas.microsoft.com/office/drawing/2014/main" id="{2CF0603A-BE41-46F2-815D-C385CA33A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88" y="1790207"/>
            <a:ext cx="5453970" cy="3873017"/>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Replace core instance</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394781" y="5738725"/>
            <a:ext cx="2176109" cy="610203"/>
          </a:xfrm>
          <a:prstGeom prst="borderCallout1">
            <a:avLst>
              <a:gd name="adj1" fmla="val -1549"/>
              <a:gd name="adj2" fmla="val 47437"/>
              <a:gd name="adj3" fmla="val -35625"/>
              <a:gd name="adj4" fmla="val 2941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Change instance type</a:t>
            </a:r>
          </a:p>
        </p:txBody>
      </p:sp>
      <p:sp>
        <p:nvSpPr>
          <p:cNvPr id="68" name="Arrow: Right 67">
            <a:extLst>
              <a:ext uri="{FF2B5EF4-FFF2-40B4-BE49-F238E27FC236}">
                <a16:creationId xmlns:a16="http://schemas.microsoft.com/office/drawing/2014/main" id="{7475E882-A207-4D40-8A6D-EADA3C722DCD}"/>
              </a:ext>
            </a:extLst>
          </p:cNvPr>
          <p:cNvSpPr/>
          <p:nvPr/>
        </p:nvSpPr>
        <p:spPr>
          <a:xfrm>
            <a:off x="6255396" y="3198116"/>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8648750" y="5738725"/>
            <a:ext cx="2176109" cy="610203"/>
          </a:xfrm>
          <a:prstGeom prst="borderCallout1">
            <a:avLst>
              <a:gd name="adj1" fmla="val 1687"/>
              <a:gd name="adj2" fmla="val 50754"/>
              <a:gd name="adj3" fmla="val -92698"/>
              <a:gd name="adj4" fmla="val 590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Ok</a:t>
            </a:r>
          </a:p>
        </p:txBody>
      </p:sp>
      <p:sp>
        <p:nvSpPr>
          <p:cNvPr id="12" name="Callout: Line 11">
            <a:extLst>
              <a:ext uri="{FF2B5EF4-FFF2-40B4-BE49-F238E27FC236}">
                <a16:creationId xmlns:a16="http://schemas.microsoft.com/office/drawing/2014/main" id="{2983B509-3CE9-4680-B391-2EB12E9986F4}"/>
              </a:ext>
            </a:extLst>
          </p:cNvPr>
          <p:cNvSpPr/>
          <p:nvPr/>
        </p:nvSpPr>
        <p:spPr>
          <a:xfrm>
            <a:off x="9573843" y="2274071"/>
            <a:ext cx="2372080" cy="670465"/>
          </a:xfrm>
          <a:prstGeom prst="borderCallout1">
            <a:avLst>
              <a:gd name="adj1" fmla="val 100533"/>
              <a:gd name="adj2" fmla="val 48986"/>
              <a:gd name="adj3" fmla="val 133773"/>
              <a:gd name="adj4" fmla="val 1656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ARMCortexA55x4CT</a:t>
            </a:r>
          </a:p>
        </p:txBody>
      </p:sp>
    </p:spTree>
    <p:extLst>
      <p:ext uri="{BB962C8B-B14F-4D97-AF65-F5344CB8AC3E}">
        <p14:creationId xmlns:p14="http://schemas.microsoft.com/office/powerpoint/2010/main" val="4016601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DDD6525-EF73-42AE-9C71-AD967A864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83" y="1585074"/>
            <a:ext cx="4930303" cy="3837960"/>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Auto stub </a:t>
            </a:r>
            <a:r>
              <a:rPr lang="en-US" sz="2400" dirty="0" err="1">
                <a:solidFill>
                  <a:srgbClr val="FFFFFF">
                    <a:lumMod val="65000"/>
                  </a:srgbClr>
                </a:solidFill>
              </a:rPr>
              <a:t>core.pvbus_periph_m</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8153049" y="3909925"/>
            <a:ext cx="2176109" cy="610203"/>
          </a:xfrm>
          <a:prstGeom prst="borderCallout1">
            <a:avLst>
              <a:gd name="adj1" fmla="val 46568"/>
              <a:gd name="adj2" fmla="val 405"/>
              <a:gd name="adj3" fmla="val -91991"/>
              <a:gd name="adj4" fmla="val -584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Auto stub</a:t>
            </a:r>
          </a:p>
        </p:txBody>
      </p:sp>
      <p:sp>
        <p:nvSpPr>
          <p:cNvPr id="2" name="Oval 1">
            <a:extLst>
              <a:ext uri="{FF2B5EF4-FFF2-40B4-BE49-F238E27FC236}">
                <a16:creationId xmlns:a16="http://schemas.microsoft.com/office/drawing/2014/main" id="{FC54B1EB-94E4-4AE0-806C-DEFD3008666F}"/>
              </a:ext>
            </a:extLst>
          </p:cNvPr>
          <p:cNvSpPr/>
          <p:nvPr/>
        </p:nvSpPr>
        <p:spPr>
          <a:xfrm>
            <a:off x="3489820" y="5047850"/>
            <a:ext cx="662730" cy="4446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llout: Line 5">
            <a:extLst>
              <a:ext uri="{FF2B5EF4-FFF2-40B4-BE49-F238E27FC236}">
                <a16:creationId xmlns:a16="http://schemas.microsoft.com/office/drawing/2014/main" id="{1DD84B6C-3403-4110-A344-215FC685A73D}"/>
              </a:ext>
            </a:extLst>
          </p:cNvPr>
          <p:cNvSpPr/>
          <p:nvPr/>
        </p:nvSpPr>
        <p:spPr>
          <a:xfrm>
            <a:off x="550107" y="3909924"/>
            <a:ext cx="2176109" cy="610203"/>
          </a:xfrm>
          <a:prstGeom prst="borderCallout1">
            <a:avLst>
              <a:gd name="adj1" fmla="val 47943"/>
              <a:gd name="adj2" fmla="val 99094"/>
              <a:gd name="adj3" fmla="val 195340"/>
              <a:gd name="adj4" fmla="val 1412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Switch to the </a:t>
            </a:r>
            <a:r>
              <a:rPr lang="en-US" b="1" dirty="0">
                <a:solidFill>
                  <a:schemeClr val="tx1"/>
                </a:solidFill>
              </a:rPr>
              <a:t>Ports</a:t>
            </a:r>
            <a:r>
              <a:rPr lang="en-US" dirty="0">
                <a:solidFill>
                  <a:schemeClr val="tx1"/>
                </a:solidFill>
              </a:rPr>
              <a:t> tab</a:t>
            </a:r>
          </a:p>
        </p:txBody>
      </p:sp>
      <p:sp>
        <p:nvSpPr>
          <p:cNvPr id="7" name="Callout: Line 6">
            <a:extLst>
              <a:ext uri="{FF2B5EF4-FFF2-40B4-BE49-F238E27FC236}">
                <a16:creationId xmlns:a16="http://schemas.microsoft.com/office/drawing/2014/main" id="{DABF13F1-C5A4-444F-937B-052317AAEF63}"/>
              </a:ext>
            </a:extLst>
          </p:cNvPr>
          <p:cNvSpPr/>
          <p:nvPr/>
        </p:nvSpPr>
        <p:spPr>
          <a:xfrm>
            <a:off x="8153048" y="2508963"/>
            <a:ext cx="2176109" cy="610203"/>
          </a:xfrm>
          <a:prstGeom prst="borderCallout1">
            <a:avLst>
              <a:gd name="adj1" fmla="val 46568"/>
              <a:gd name="adj2" fmla="val 405"/>
              <a:gd name="adj3" fmla="val 5619"/>
              <a:gd name="adj4" fmla="val -19456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Search for the port</a:t>
            </a:r>
          </a:p>
        </p:txBody>
      </p:sp>
      <p:sp>
        <p:nvSpPr>
          <p:cNvPr id="8" name="Oval 7">
            <a:extLst>
              <a:ext uri="{FF2B5EF4-FFF2-40B4-BE49-F238E27FC236}">
                <a16:creationId xmlns:a16="http://schemas.microsoft.com/office/drawing/2014/main" id="{F1E4DC2F-D8DD-4DE6-A9D5-FA2C4FFFF869}"/>
              </a:ext>
            </a:extLst>
          </p:cNvPr>
          <p:cNvSpPr/>
          <p:nvPr/>
        </p:nvSpPr>
        <p:spPr>
          <a:xfrm>
            <a:off x="3017683" y="2316791"/>
            <a:ext cx="899976" cy="4446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869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32E39AB-CC9B-4893-90AC-F281EA6CA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59" y="1689044"/>
            <a:ext cx="10226682" cy="3965136"/>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Connect </a:t>
            </a:r>
            <a:r>
              <a:rPr lang="en-US" sz="2400" dirty="0" err="1">
                <a:solidFill>
                  <a:srgbClr val="FFFFFF">
                    <a:lumMod val="65000"/>
                  </a:srgbClr>
                </a:solidFill>
              </a:rPr>
              <a:t>core.core_clk</a:t>
            </a:r>
            <a:r>
              <a:rPr lang="en-US" sz="2400" dirty="0">
                <a:solidFill>
                  <a:srgbClr val="FFFFFF">
                    <a:lumMod val="65000"/>
                  </a:srgbClr>
                </a:solidFill>
              </a:rPr>
              <a:t>*</a:t>
            </a:r>
            <a:r>
              <a:rPr lang="en-US" sz="2400" dirty="0" err="1">
                <a:solidFill>
                  <a:srgbClr val="FFFFFF">
                    <a:lumMod val="65000"/>
                  </a:srgbClr>
                </a:solidFill>
              </a:rPr>
              <a:t>mul</a:t>
            </a:r>
            <a:r>
              <a:rPr lang="en-US" sz="2400" dirty="0">
                <a:solidFill>
                  <a:srgbClr val="FFFFFF">
                    <a:lumMod val="65000"/>
                  </a:srgbClr>
                </a:solidFill>
              </a:rPr>
              <a:t> ports</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232153" y="5768738"/>
            <a:ext cx="3725339" cy="610203"/>
          </a:xfrm>
          <a:prstGeom prst="borderCallout1">
            <a:avLst>
              <a:gd name="adj1" fmla="val -175"/>
              <a:gd name="adj2" fmla="val 91384"/>
              <a:gd name="adj3" fmla="val -424689"/>
              <a:gd name="adj4" fmla="val 13688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to </a:t>
            </a:r>
            <a:r>
              <a:rPr lang="en-US" dirty="0" err="1">
                <a:solidFill>
                  <a:schemeClr val="tx1"/>
                </a:solidFill>
              </a:rPr>
              <a:t>unused_clk_mul_in</a:t>
            </a:r>
            <a:endParaRPr lang="en-US" dirty="0">
              <a:solidFill>
                <a:schemeClr val="tx1"/>
              </a:solidFill>
            </a:endParaRPr>
          </a:p>
        </p:txBody>
      </p:sp>
      <p:sp>
        <p:nvSpPr>
          <p:cNvPr id="9" name="Left Brace 8">
            <a:extLst>
              <a:ext uri="{FF2B5EF4-FFF2-40B4-BE49-F238E27FC236}">
                <a16:creationId xmlns:a16="http://schemas.microsoft.com/office/drawing/2014/main" id="{1EA34E3F-E31A-44C7-A51C-B3065E1D0E3E}"/>
              </a:ext>
            </a:extLst>
          </p:cNvPr>
          <p:cNvSpPr/>
          <p:nvPr/>
        </p:nvSpPr>
        <p:spPr>
          <a:xfrm rot="10800000">
            <a:off x="2829543" y="3057774"/>
            <a:ext cx="232438" cy="7256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6964131-8627-4832-872D-97F0D9BECED7}"/>
              </a:ext>
            </a:extLst>
          </p:cNvPr>
          <p:cNvCxnSpPr>
            <a:cxnSpLocks/>
          </p:cNvCxnSpPr>
          <p:nvPr/>
        </p:nvCxnSpPr>
        <p:spPr>
          <a:xfrm flipH="1" flipV="1">
            <a:off x="3154261" y="3429000"/>
            <a:ext cx="1540762" cy="2339738"/>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763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274DC092-9D0E-4518-91F6-4F3C81EE0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77" y="1620774"/>
            <a:ext cx="10532489" cy="410601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Connect </a:t>
            </a:r>
            <a:r>
              <a:rPr lang="en-US" sz="2400" dirty="0" err="1">
                <a:solidFill>
                  <a:srgbClr val="FFFFFF">
                    <a:lumMod val="65000"/>
                  </a:srgbClr>
                </a:solidFill>
              </a:rPr>
              <a:t>core.core_clk</a:t>
            </a:r>
            <a:r>
              <a:rPr lang="en-US" sz="2400" dirty="0">
                <a:solidFill>
                  <a:srgbClr val="FFFFFF">
                    <a:lumMod val="65000"/>
                  </a:srgbClr>
                </a:solidFill>
              </a:rPr>
              <a:t>*div ports</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232153" y="5768738"/>
            <a:ext cx="3725339" cy="610203"/>
          </a:xfrm>
          <a:prstGeom prst="borderCallout1">
            <a:avLst>
              <a:gd name="adj1" fmla="val -175"/>
              <a:gd name="adj2" fmla="val 91384"/>
              <a:gd name="adj3" fmla="val -421939"/>
              <a:gd name="adj4" fmla="val 13869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to </a:t>
            </a:r>
            <a:r>
              <a:rPr lang="en-US" dirty="0" err="1">
                <a:solidFill>
                  <a:schemeClr val="tx1"/>
                </a:solidFill>
              </a:rPr>
              <a:t>unused_clk_div_in</a:t>
            </a:r>
            <a:endParaRPr lang="en-US" dirty="0">
              <a:solidFill>
                <a:schemeClr val="tx1"/>
              </a:solidFill>
            </a:endParaRPr>
          </a:p>
        </p:txBody>
      </p:sp>
      <p:sp>
        <p:nvSpPr>
          <p:cNvPr id="9" name="Left Brace 8">
            <a:extLst>
              <a:ext uri="{FF2B5EF4-FFF2-40B4-BE49-F238E27FC236}">
                <a16:creationId xmlns:a16="http://schemas.microsoft.com/office/drawing/2014/main" id="{1EA34E3F-E31A-44C7-A51C-B3065E1D0E3E}"/>
              </a:ext>
            </a:extLst>
          </p:cNvPr>
          <p:cNvSpPr/>
          <p:nvPr/>
        </p:nvSpPr>
        <p:spPr>
          <a:xfrm rot="10800000">
            <a:off x="2829543" y="3057774"/>
            <a:ext cx="232438" cy="7256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6964131-8627-4832-872D-97F0D9BECED7}"/>
              </a:ext>
            </a:extLst>
          </p:cNvPr>
          <p:cNvCxnSpPr>
            <a:cxnSpLocks/>
          </p:cNvCxnSpPr>
          <p:nvPr/>
        </p:nvCxnSpPr>
        <p:spPr>
          <a:xfrm flipH="1" flipV="1">
            <a:off x="3154261" y="3429000"/>
            <a:ext cx="1540762" cy="2339738"/>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45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C226AEEA-BB5F-47B0-B56A-E70FBDAF2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358" y="2112168"/>
            <a:ext cx="3273879" cy="1892374"/>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72D2903-ACBF-41BA-8FBB-DCA7B53BB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427" y="1696076"/>
            <a:ext cx="4482396" cy="3467010"/>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Connect </a:t>
            </a:r>
            <a:r>
              <a:rPr lang="en-US" sz="2400" dirty="0" err="1">
                <a:solidFill>
                  <a:srgbClr val="FFFFFF">
                    <a:lumMod val="65000"/>
                  </a:srgbClr>
                </a:solidFill>
              </a:rPr>
              <a:t>core.ASTARTMP</a:t>
            </a:r>
            <a:r>
              <a:rPr lang="en-US" sz="2400" dirty="0">
                <a:solidFill>
                  <a:srgbClr val="FFFFFF">
                    <a:lumMod val="65000"/>
                  </a:srgbClr>
                </a:solidFill>
              </a:rPr>
              <a:t> and </a:t>
            </a:r>
            <a:r>
              <a:rPr lang="en-US" sz="2400" dirty="0" err="1">
                <a:solidFill>
                  <a:srgbClr val="FFFFFF">
                    <a:lumMod val="65000"/>
                  </a:srgbClr>
                </a:solidFill>
              </a:rPr>
              <a:t>core.AENDMP</a:t>
            </a:r>
            <a:r>
              <a:rPr lang="en-US" sz="2400" dirty="0">
                <a:solidFill>
                  <a:srgbClr val="FFFFFF">
                    <a:lumMod val="65000"/>
                  </a:srgbClr>
                </a:solidFill>
              </a:rPr>
              <a:t> to 0</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1975516" y="5561142"/>
            <a:ext cx="2655208" cy="610203"/>
          </a:xfrm>
          <a:prstGeom prst="borderCallout1">
            <a:avLst>
              <a:gd name="adj1" fmla="val -175"/>
              <a:gd name="adj2" fmla="val 91384"/>
              <a:gd name="adj3" fmla="val -280336"/>
              <a:gd name="adj4" fmla="val 1260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Auto stub with value</a:t>
            </a:r>
          </a:p>
        </p:txBody>
      </p:sp>
      <p:sp>
        <p:nvSpPr>
          <p:cNvPr id="9" name="Left Brace 8">
            <a:extLst>
              <a:ext uri="{FF2B5EF4-FFF2-40B4-BE49-F238E27FC236}">
                <a16:creationId xmlns:a16="http://schemas.microsoft.com/office/drawing/2014/main" id="{1EA34E3F-E31A-44C7-A51C-B3065E1D0E3E}"/>
              </a:ext>
            </a:extLst>
          </p:cNvPr>
          <p:cNvSpPr/>
          <p:nvPr/>
        </p:nvSpPr>
        <p:spPr>
          <a:xfrm rot="10800000">
            <a:off x="2569484" y="2770850"/>
            <a:ext cx="173716" cy="5182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6964131-8627-4832-872D-97F0D9BECED7}"/>
              </a:ext>
            </a:extLst>
          </p:cNvPr>
          <p:cNvCxnSpPr>
            <a:cxnSpLocks/>
          </p:cNvCxnSpPr>
          <p:nvPr/>
        </p:nvCxnSpPr>
        <p:spPr>
          <a:xfrm flipV="1">
            <a:off x="2569484" y="3058355"/>
            <a:ext cx="282773" cy="2502787"/>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39BB114C-FE7C-48AB-A045-7AE6E1FA6C8C}"/>
              </a:ext>
            </a:extLst>
          </p:cNvPr>
          <p:cNvSpPr/>
          <p:nvPr/>
        </p:nvSpPr>
        <p:spPr>
          <a:xfrm>
            <a:off x="6265560" y="3034742"/>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Callout: Line 13">
            <a:extLst>
              <a:ext uri="{FF2B5EF4-FFF2-40B4-BE49-F238E27FC236}">
                <a16:creationId xmlns:a16="http://schemas.microsoft.com/office/drawing/2014/main" id="{D125CC6C-F2C8-4A79-B8F2-9046E08DE08F}"/>
              </a:ext>
            </a:extLst>
          </p:cNvPr>
          <p:cNvSpPr/>
          <p:nvPr/>
        </p:nvSpPr>
        <p:spPr>
          <a:xfrm>
            <a:off x="6265560" y="4243591"/>
            <a:ext cx="2655208" cy="610203"/>
          </a:xfrm>
          <a:prstGeom prst="borderCallout1">
            <a:avLst>
              <a:gd name="adj1" fmla="val -175"/>
              <a:gd name="adj2" fmla="val 49995"/>
              <a:gd name="adj3" fmla="val -157980"/>
              <a:gd name="adj4" fmla="val 7328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Set value to 0</a:t>
            </a:r>
          </a:p>
        </p:txBody>
      </p:sp>
      <p:sp>
        <p:nvSpPr>
          <p:cNvPr id="16" name="Callout: Line 15">
            <a:extLst>
              <a:ext uri="{FF2B5EF4-FFF2-40B4-BE49-F238E27FC236}">
                <a16:creationId xmlns:a16="http://schemas.microsoft.com/office/drawing/2014/main" id="{EB64D74B-DCE8-490A-B253-CECF181D0BAA}"/>
              </a:ext>
            </a:extLst>
          </p:cNvPr>
          <p:cNvSpPr/>
          <p:nvPr/>
        </p:nvSpPr>
        <p:spPr>
          <a:xfrm>
            <a:off x="8092630" y="5295773"/>
            <a:ext cx="2655208" cy="610203"/>
          </a:xfrm>
          <a:prstGeom prst="borderCallout1">
            <a:avLst>
              <a:gd name="adj1" fmla="val -175"/>
              <a:gd name="adj2" fmla="val 49995"/>
              <a:gd name="adj3" fmla="val -244592"/>
              <a:gd name="adj4" fmla="val 9035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OK</a:t>
            </a:r>
          </a:p>
        </p:txBody>
      </p:sp>
      <p:sp>
        <p:nvSpPr>
          <p:cNvPr id="2" name="TextBox 1">
            <a:extLst>
              <a:ext uri="{FF2B5EF4-FFF2-40B4-BE49-F238E27FC236}">
                <a16:creationId xmlns:a16="http://schemas.microsoft.com/office/drawing/2014/main" id="{B7DE1ACD-3900-4ED4-94C2-4879A3D19F22}"/>
              </a:ext>
            </a:extLst>
          </p:cNvPr>
          <p:cNvSpPr txBox="1"/>
          <p:nvPr/>
        </p:nvSpPr>
        <p:spPr>
          <a:xfrm>
            <a:off x="1364771" y="2481938"/>
            <a:ext cx="610745" cy="153888"/>
          </a:xfrm>
          <a:prstGeom prst="rect">
            <a:avLst/>
          </a:prstGeom>
          <a:solidFill>
            <a:schemeClr val="bg1"/>
          </a:solidFill>
        </p:spPr>
        <p:txBody>
          <a:bodyPr wrap="none" lIns="0" tIns="0" rIns="0" bIns="0" rtlCol="0">
            <a:spAutoFit/>
          </a:bodyPr>
          <a:lstStyle/>
          <a:p>
            <a:r>
              <a:rPr lang="en-US" sz="1000" dirty="0"/>
              <a:t>core.A*MP</a:t>
            </a:r>
          </a:p>
        </p:txBody>
      </p:sp>
    </p:spTree>
    <p:extLst>
      <p:ext uri="{BB962C8B-B14F-4D97-AF65-F5344CB8AC3E}">
        <p14:creationId xmlns:p14="http://schemas.microsoft.com/office/powerpoint/2010/main" val="2233517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0782E-F8E4-4676-85AA-B06A9586E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823" y="1777053"/>
            <a:ext cx="5088798" cy="3421096"/>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E34EE3C5-368B-4CA9-98C5-3C2B9BEDF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21" y="1777053"/>
            <a:ext cx="5088798" cy="3438914"/>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4: Replace the A53 with A55</a:t>
            </a:r>
            <a:br>
              <a:rPr lang="en-US" dirty="0"/>
            </a:br>
            <a:r>
              <a:rPr lang="en-US" sz="2400" dirty="0">
                <a:solidFill>
                  <a:srgbClr val="FFFFFF">
                    <a:lumMod val="65000"/>
                  </a:srgbClr>
                </a:solidFill>
              </a:rPr>
              <a:t>Enable GIC in the core</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2952925" y="5688579"/>
            <a:ext cx="4390824" cy="610203"/>
          </a:xfrm>
          <a:prstGeom prst="borderCallout1">
            <a:avLst>
              <a:gd name="adj1" fmla="val -175"/>
              <a:gd name="adj2" fmla="val 91384"/>
              <a:gd name="adj3" fmla="val -232218"/>
              <a:gd name="adj4" fmla="val 169111"/>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GICDISABLE parameter to false</a:t>
            </a:r>
          </a:p>
        </p:txBody>
      </p:sp>
      <p:cxnSp>
        <p:nvCxnSpPr>
          <p:cNvPr id="10" name="Straight Arrow Connector 9">
            <a:extLst>
              <a:ext uri="{FF2B5EF4-FFF2-40B4-BE49-F238E27FC236}">
                <a16:creationId xmlns:a16="http://schemas.microsoft.com/office/drawing/2014/main" id="{16964131-8627-4832-872D-97F0D9BECED7}"/>
              </a:ext>
            </a:extLst>
          </p:cNvPr>
          <p:cNvCxnSpPr>
            <a:cxnSpLocks/>
          </p:cNvCxnSpPr>
          <p:nvPr/>
        </p:nvCxnSpPr>
        <p:spPr>
          <a:xfrm flipV="1">
            <a:off x="3322040" y="4286774"/>
            <a:ext cx="1761688" cy="1401805"/>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39BB114C-FE7C-48AB-A045-7AE6E1FA6C8C}"/>
              </a:ext>
            </a:extLst>
          </p:cNvPr>
          <p:cNvSpPr/>
          <p:nvPr/>
        </p:nvSpPr>
        <p:spPr>
          <a:xfrm>
            <a:off x="5590804" y="3127021"/>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50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the Training Material </a:t>
            </a:r>
            <a:r>
              <a:rPr lang="en-US" dirty="0" err="1"/>
              <a:t>Tarball</a:t>
            </a:r>
            <a:endParaRPr lang="en-US" dirty="0"/>
          </a:p>
        </p:txBody>
      </p:sp>
      <p:pic>
        <p:nvPicPr>
          <p:cNvPr id="7" name="Picture 6">
            <a:extLst>
              <a:ext uri="{FF2B5EF4-FFF2-40B4-BE49-F238E27FC236}">
                <a16:creationId xmlns:a16="http://schemas.microsoft.com/office/drawing/2014/main" id="{9C3D4FEC-BA6C-45A0-AC4A-095CB35E5F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1657" y="2288108"/>
            <a:ext cx="2210783" cy="2808008"/>
          </a:xfrm>
          <a:prstGeom prst="rect">
            <a:avLst/>
          </a:prstGeom>
        </p:spPr>
      </p:pic>
      <p:sp>
        <p:nvSpPr>
          <p:cNvPr id="10" name="Callout: Line 9">
            <a:extLst>
              <a:ext uri="{FF2B5EF4-FFF2-40B4-BE49-F238E27FC236}">
                <a16:creationId xmlns:a16="http://schemas.microsoft.com/office/drawing/2014/main" id="{E8830174-FB0D-4447-A33A-F4D8A3F9EB1B}"/>
              </a:ext>
            </a:extLst>
          </p:cNvPr>
          <p:cNvSpPr/>
          <p:nvPr/>
        </p:nvSpPr>
        <p:spPr>
          <a:xfrm>
            <a:off x="5298249" y="2093166"/>
            <a:ext cx="5380936" cy="389884"/>
          </a:xfrm>
          <a:prstGeom prst="borderCallout1">
            <a:avLst>
              <a:gd name="adj1" fmla="val 48121"/>
              <a:gd name="adj2" fmla="val -72"/>
              <a:gd name="adj3" fmla="val 88671"/>
              <a:gd name="adj4" fmla="val -63231"/>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Files used in ARM Fast Model creation</a:t>
            </a:r>
          </a:p>
        </p:txBody>
      </p:sp>
      <p:sp>
        <p:nvSpPr>
          <p:cNvPr id="11" name="Callout: Line 10">
            <a:extLst>
              <a:ext uri="{FF2B5EF4-FFF2-40B4-BE49-F238E27FC236}">
                <a16:creationId xmlns:a16="http://schemas.microsoft.com/office/drawing/2014/main" id="{54FA542F-1971-4F5D-BAB3-F0A0F9D115AF}"/>
              </a:ext>
            </a:extLst>
          </p:cNvPr>
          <p:cNvSpPr/>
          <p:nvPr/>
        </p:nvSpPr>
        <p:spPr>
          <a:xfrm>
            <a:off x="5298249" y="2940891"/>
            <a:ext cx="5380936" cy="389884"/>
          </a:xfrm>
          <a:prstGeom prst="borderCallout1">
            <a:avLst>
              <a:gd name="adj1" fmla="val 48121"/>
              <a:gd name="adj2" fmla="val -72"/>
              <a:gd name="adj3" fmla="val 166131"/>
              <a:gd name="adj4" fmla="val -5782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Pre-built software images</a:t>
            </a:r>
          </a:p>
        </p:txBody>
      </p:sp>
      <p:sp>
        <p:nvSpPr>
          <p:cNvPr id="13" name="Callout: Line 12">
            <a:extLst>
              <a:ext uri="{FF2B5EF4-FFF2-40B4-BE49-F238E27FC236}">
                <a16:creationId xmlns:a16="http://schemas.microsoft.com/office/drawing/2014/main" id="{1C9289CD-86F6-4A2D-ABE1-A357CA6EE1DB}"/>
              </a:ext>
            </a:extLst>
          </p:cNvPr>
          <p:cNvSpPr/>
          <p:nvPr/>
        </p:nvSpPr>
        <p:spPr>
          <a:xfrm>
            <a:off x="5298249" y="3788616"/>
            <a:ext cx="5380936" cy="389884"/>
          </a:xfrm>
          <a:prstGeom prst="borderCallout1">
            <a:avLst>
              <a:gd name="adj1" fmla="val 48121"/>
              <a:gd name="adj2" fmla="val -72"/>
              <a:gd name="adj3" fmla="val 67154"/>
              <a:gd name="adj4" fmla="val -6341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Software source code</a:t>
            </a:r>
          </a:p>
        </p:txBody>
      </p:sp>
      <p:sp>
        <p:nvSpPr>
          <p:cNvPr id="15" name="Callout: Line 14">
            <a:extLst>
              <a:ext uri="{FF2B5EF4-FFF2-40B4-BE49-F238E27FC236}">
                <a16:creationId xmlns:a16="http://schemas.microsoft.com/office/drawing/2014/main" id="{569E20F6-72E7-46E5-86AE-121A1BB23651}"/>
              </a:ext>
            </a:extLst>
          </p:cNvPr>
          <p:cNvSpPr/>
          <p:nvPr/>
        </p:nvSpPr>
        <p:spPr>
          <a:xfrm>
            <a:off x="5298249" y="4636341"/>
            <a:ext cx="5380936" cy="389884"/>
          </a:xfrm>
          <a:prstGeom prst="borderCallout1">
            <a:avLst>
              <a:gd name="adj1" fmla="val 48121"/>
              <a:gd name="adj2" fmla="val -72"/>
              <a:gd name="adj3" fmla="val 82217"/>
              <a:gd name="adj4" fmla="val -5503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Script to setup the tool paths</a:t>
            </a:r>
          </a:p>
        </p:txBody>
      </p:sp>
    </p:spTree>
    <p:extLst>
      <p:ext uri="{BB962C8B-B14F-4D97-AF65-F5344CB8AC3E}">
        <p14:creationId xmlns:p14="http://schemas.microsoft.com/office/powerpoint/2010/main" val="1642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b="1"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2961227"/>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48142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5236D26F-05ED-43F1-B75C-B1CA23C9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29" y="1862295"/>
            <a:ext cx="3023652" cy="397024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F59349B-B7B6-471E-9E83-EEF267713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39" y="1862295"/>
            <a:ext cx="5392766" cy="3595177"/>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Replace </a:t>
            </a:r>
            <a:r>
              <a:rPr lang="en-US" sz="2400" dirty="0" err="1">
                <a:solidFill>
                  <a:srgbClr val="FFFFFF">
                    <a:lumMod val="65000"/>
                  </a:srgbClr>
                </a:solidFill>
              </a:rPr>
              <a:t>gic</a:t>
            </a:r>
            <a:r>
              <a:rPr lang="en-US" sz="2400" dirty="0">
                <a:solidFill>
                  <a:srgbClr val="FFFFFF">
                    <a:lumMod val="65000"/>
                  </a:srgbClr>
                </a:solidFill>
              </a:rPr>
              <a:t> instance</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369615" y="5832541"/>
            <a:ext cx="2176109" cy="610203"/>
          </a:xfrm>
          <a:prstGeom prst="borderCallout1">
            <a:avLst>
              <a:gd name="adj1" fmla="val -1549"/>
              <a:gd name="adj2" fmla="val 47437"/>
              <a:gd name="adj3" fmla="val -100240"/>
              <a:gd name="adj4" fmla="val 4059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Change instance type</a:t>
            </a:r>
          </a:p>
        </p:txBody>
      </p:sp>
      <p:sp>
        <p:nvSpPr>
          <p:cNvPr id="68" name="Arrow: Right 67">
            <a:extLst>
              <a:ext uri="{FF2B5EF4-FFF2-40B4-BE49-F238E27FC236}">
                <a16:creationId xmlns:a16="http://schemas.microsoft.com/office/drawing/2014/main" id="{7475E882-A207-4D40-8A6D-EADA3C722DCD}"/>
              </a:ext>
            </a:extLst>
          </p:cNvPr>
          <p:cNvSpPr/>
          <p:nvPr/>
        </p:nvSpPr>
        <p:spPr>
          <a:xfrm>
            <a:off x="6255396" y="3198116"/>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8583774" y="5866243"/>
            <a:ext cx="2176109" cy="610203"/>
          </a:xfrm>
          <a:prstGeom prst="borderCallout1">
            <a:avLst>
              <a:gd name="adj1" fmla="val 1687"/>
              <a:gd name="adj2" fmla="val 50754"/>
              <a:gd name="adj3" fmla="val -43206"/>
              <a:gd name="adj4" fmla="val 6440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Ok</a:t>
            </a:r>
          </a:p>
        </p:txBody>
      </p:sp>
      <p:sp>
        <p:nvSpPr>
          <p:cNvPr id="12" name="Callout: Line 11">
            <a:extLst>
              <a:ext uri="{FF2B5EF4-FFF2-40B4-BE49-F238E27FC236}">
                <a16:creationId xmlns:a16="http://schemas.microsoft.com/office/drawing/2014/main" id="{2983B509-3CE9-4680-B391-2EB12E9986F4}"/>
              </a:ext>
            </a:extLst>
          </p:cNvPr>
          <p:cNvSpPr/>
          <p:nvPr/>
        </p:nvSpPr>
        <p:spPr>
          <a:xfrm>
            <a:off x="9573843" y="2274071"/>
            <a:ext cx="2372080" cy="670465"/>
          </a:xfrm>
          <a:prstGeom prst="borderCallout1">
            <a:avLst>
              <a:gd name="adj1" fmla="val 100533"/>
              <a:gd name="adj2" fmla="val 48986"/>
              <a:gd name="adj3" fmla="val 167556"/>
              <a:gd name="adj4" fmla="val 2151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GIC600</a:t>
            </a:r>
          </a:p>
        </p:txBody>
      </p:sp>
    </p:spTree>
    <p:extLst>
      <p:ext uri="{BB962C8B-B14F-4D97-AF65-F5344CB8AC3E}">
        <p14:creationId xmlns:p14="http://schemas.microsoft.com/office/powerpoint/2010/main" val="3195273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Connect </a:t>
            </a:r>
            <a:r>
              <a:rPr lang="en-US" sz="2400" dirty="0" err="1">
                <a:solidFill>
                  <a:srgbClr val="FFFFFF">
                    <a:lumMod val="65000"/>
                  </a:srgbClr>
                </a:solidFill>
              </a:rPr>
              <a:t>cpu_active_s</a:t>
            </a:r>
            <a:r>
              <a:rPr lang="en-US" sz="2400" dirty="0">
                <a:solidFill>
                  <a:srgbClr val="FFFFFF">
                    <a:lumMod val="65000"/>
                  </a:srgbClr>
                </a:solidFill>
              </a:rPr>
              <a:t> and </a:t>
            </a:r>
            <a:r>
              <a:rPr lang="en-US" sz="2400" dirty="0" err="1">
                <a:solidFill>
                  <a:srgbClr val="FFFFFF">
                    <a:lumMod val="65000"/>
                  </a:srgbClr>
                </a:solidFill>
              </a:rPr>
              <a:t>ppi_in</a:t>
            </a:r>
            <a:r>
              <a:rPr lang="en-US" sz="2400" dirty="0">
                <a:solidFill>
                  <a:srgbClr val="FFFFFF">
                    <a:lumMod val="65000"/>
                  </a:srgbClr>
                </a:solidFill>
              </a:rPr>
              <a:t> ports using the </a:t>
            </a:r>
            <a:r>
              <a:rPr lang="en-US" sz="2400" b="1" dirty="0">
                <a:solidFill>
                  <a:srgbClr val="FFFFFF">
                    <a:lumMod val="65000"/>
                  </a:srgbClr>
                </a:solidFill>
              </a:rPr>
              <a:t>Ports</a:t>
            </a:r>
            <a:r>
              <a:rPr lang="en-US" sz="2400" dirty="0">
                <a:solidFill>
                  <a:srgbClr val="FFFFFF">
                    <a:lumMod val="65000"/>
                  </a:srgbClr>
                </a:solidFill>
              </a:rPr>
              <a:t> tab</a:t>
            </a:r>
            <a:endParaRPr lang="en-US" dirty="0">
              <a:solidFill>
                <a:schemeClr val="bg1">
                  <a:lumMod val="65000"/>
                </a:schemeClr>
              </a:solidFill>
            </a:endParaRPr>
          </a:p>
        </p:txBody>
      </p:sp>
      <p:sp>
        <p:nvSpPr>
          <p:cNvPr id="8" name="Content Placeholder 3">
            <a:extLst>
              <a:ext uri="{FF2B5EF4-FFF2-40B4-BE49-F238E27FC236}">
                <a16:creationId xmlns:a16="http://schemas.microsoft.com/office/drawing/2014/main" id="{BA163E28-2049-4CC8-AC72-DB9708054FD1}"/>
              </a:ext>
            </a:extLst>
          </p:cNvPr>
          <p:cNvSpPr>
            <a:spLocks noGrp="1"/>
          </p:cNvSpPr>
          <p:nvPr>
            <p:ph idx="1"/>
          </p:nvPr>
        </p:nvSpPr>
        <p:spPr>
          <a:xfrm>
            <a:off x="274320" y="1766455"/>
            <a:ext cx="11612880" cy="4542904"/>
          </a:xfrm>
        </p:spPr>
        <p:txBody>
          <a:bodyPr vert="horz" lIns="0" tIns="45720" rIns="91440" bIns="45720" rtlCol="0" anchor="t">
            <a:noAutofit/>
          </a:bodyPr>
          <a:lstStyle/>
          <a:p>
            <a:r>
              <a:rPr lang="en-US" dirty="0"/>
              <a:t>Connect each signal of the </a:t>
            </a:r>
            <a:r>
              <a:rPr lang="en-US" b="1" dirty="0" err="1"/>
              <a:t>gic.cpu_active_s</a:t>
            </a:r>
            <a:r>
              <a:rPr lang="en-US" b="1" dirty="0"/>
              <a:t>[4]</a:t>
            </a:r>
            <a:r>
              <a:rPr lang="en-US" dirty="0"/>
              <a:t> port to the </a:t>
            </a:r>
            <a:r>
              <a:rPr lang="en-US" b="1" dirty="0" err="1"/>
              <a:t>main_reset</a:t>
            </a:r>
            <a:r>
              <a:rPr lang="en-US" dirty="0"/>
              <a:t> signal</a:t>
            </a:r>
          </a:p>
          <a:p>
            <a:r>
              <a:rPr lang="en-US" dirty="0">
                <a:latin typeface="+mj-lt"/>
              </a:rPr>
              <a:t>Connect the PPI ports:</a:t>
            </a:r>
          </a:p>
          <a:p>
            <a:pPr lvl="1"/>
            <a:r>
              <a:rPr lang="en-US" dirty="0">
                <a:latin typeface="+mj-lt"/>
              </a:rPr>
              <a:t>Connect </a:t>
            </a:r>
            <a:r>
              <a:rPr lang="en-US" b="1" dirty="0">
                <a:latin typeface="+mj-lt"/>
              </a:rPr>
              <a:t>gic.ppi_in_0_10</a:t>
            </a:r>
            <a:r>
              <a:rPr lang="en-US" dirty="0">
                <a:latin typeface="+mj-lt"/>
              </a:rPr>
              <a:t> to </a:t>
            </a:r>
            <a:r>
              <a:rPr lang="en-US" b="1" dirty="0">
                <a:latin typeface="+mj-lt"/>
              </a:rPr>
              <a:t>core.CNTHPIRQ_0</a:t>
            </a:r>
          </a:p>
          <a:p>
            <a:pPr lvl="1"/>
            <a:r>
              <a:rPr lang="en-US" dirty="0"/>
              <a:t>Connect </a:t>
            </a:r>
            <a:r>
              <a:rPr lang="en-US" b="1" dirty="0"/>
              <a:t>gic.ppi_in_0_11 </a:t>
            </a:r>
            <a:r>
              <a:rPr lang="en-US" dirty="0"/>
              <a:t>to </a:t>
            </a:r>
            <a:r>
              <a:rPr lang="en-US" b="1" dirty="0"/>
              <a:t>core.CNTVIRQ_0</a:t>
            </a:r>
          </a:p>
          <a:p>
            <a:pPr lvl="1"/>
            <a:r>
              <a:rPr lang="en-US" dirty="0"/>
              <a:t>Connect </a:t>
            </a:r>
            <a:r>
              <a:rPr lang="en-US" b="1" dirty="0"/>
              <a:t>gic.ppi_in_0_13 </a:t>
            </a:r>
            <a:r>
              <a:rPr lang="en-US" dirty="0"/>
              <a:t>to </a:t>
            </a:r>
            <a:r>
              <a:rPr lang="en-US" b="1" dirty="0"/>
              <a:t>core.CNTPSIRQ_0</a:t>
            </a:r>
          </a:p>
          <a:p>
            <a:pPr lvl="1"/>
            <a:r>
              <a:rPr lang="en-US" dirty="0"/>
              <a:t>Connect </a:t>
            </a:r>
            <a:r>
              <a:rPr lang="en-US" b="1" dirty="0"/>
              <a:t>gic.ppi_in_0_14 </a:t>
            </a:r>
            <a:r>
              <a:rPr lang="en-US" dirty="0"/>
              <a:t>to </a:t>
            </a:r>
            <a:r>
              <a:rPr lang="en-US" b="1" dirty="0"/>
              <a:t>core.CNTPNSIRQ_0</a:t>
            </a:r>
          </a:p>
          <a:p>
            <a:pPr lvl="1"/>
            <a:r>
              <a:rPr lang="en-US" dirty="0"/>
              <a:t>Repeat for </a:t>
            </a:r>
            <a:r>
              <a:rPr lang="en-US" sz="1800" b="1" dirty="0"/>
              <a:t>gic.ppi_in_1_*</a:t>
            </a:r>
            <a:r>
              <a:rPr lang="en-US" sz="1800" dirty="0"/>
              <a:t>, </a:t>
            </a:r>
            <a:r>
              <a:rPr lang="en-US" b="1" dirty="0"/>
              <a:t>gic.ppi_in_2_*</a:t>
            </a:r>
            <a:r>
              <a:rPr lang="en-US" dirty="0"/>
              <a:t> and </a:t>
            </a:r>
            <a:r>
              <a:rPr lang="en-US" b="1" dirty="0"/>
              <a:t>gic.ppi_in_3_*</a:t>
            </a:r>
            <a:endParaRPr lang="en-US" dirty="0"/>
          </a:p>
          <a:p>
            <a:endParaRPr lang="en-US" dirty="0">
              <a:latin typeface="+mj-lt"/>
            </a:endParaRPr>
          </a:p>
        </p:txBody>
      </p:sp>
    </p:spTree>
    <p:extLst>
      <p:ext uri="{BB962C8B-B14F-4D97-AF65-F5344CB8AC3E}">
        <p14:creationId xmlns:p14="http://schemas.microsoft.com/office/powerpoint/2010/main" val="1718275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8F2AB28D-772F-4BFE-9632-947872DA0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127" y="1727378"/>
            <a:ext cx="2566810" cy="1888909"/>
          </a:xfrm>
          <a:prstGeom prst="rect">
            <a:avLst/>
          </a:prstGeom>
        </p:spPr>
      </p:pic>
      <p:pic>
        <p:nvPicPr>
          <p:cNvPr id="3" name="Picture 2" descr="Graphical user interface, table&#10;&#10;Description automatically generated">
            <a:extLst>
              <a:ext uri="{FF2B5EF4-FFF2-40B4-BE49-F238E27FC236}">
                <a16:creationId xmlns:a16="http://schemas.microsoft.com/office/drawing/2014/main" id="{1760A1B3-25A9-45E6-B497-D3B5EADDC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5" y="1727378"/>
            <a:ext cx="6356291" cy="2941475"/>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Connect SPI interrupt pins</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39696" y="4943307"/>
            <a:ext cx="2144113" cy="954153"/>
          </a:xfrm>
          <a:prstGeom prst="borderCallout1">
            <a:avLst>
              <a:gd name="adj1" fmla="val -1549"/>
              <a:gd name="adj2" fmla="val 47437"/>
              <a:gd name="adj3" fmla="val -218974"/>
              <a:gd name="adj4" fmla="val 3746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err="1">
                <a:solidFill>
                  <a:schemeClr val="tx1"/>
                </a:solidFill>
              </a:rPr>
              <a:t>gic.spi_in</a:t>
            </a:r>
            <a:r>
              <a:rPr lang="en-US" b="1" dirty="0">
                <a:solidFill>
                  <a:schemeClr val="tx1"/>
                </a:solidFill>
              </a:rPr>
              <a:t>[960]</a:t>
            </a:r>
            <a:r>
              <a:rPr lang="en-US" dirty="0">
                <a:solidFill>
                  <a:schemeClr val="tx1"/>
                </a:solidFill>
              </a:rPr>
              <a:t> array</a:t>
            </a:r>
          </a:p>
        </p:txBody>
      </p:sp>
      <p:sp>
        <p:nvSpPr>
          <p:cNvPr id="68" name="Arrow: Right 67">
            <a:extLst>
              <a:ext uri="{FF2B5EF4-FFF2-40B4-BE49-F238E27FC236}">
                <a16:creationId xmlns:a16="http://schemas.microsoft.com/office/drawing/2014/main" id="{7475E882-A207-4D40-8A6D-EADA3C722DCD}"/>
              </a:ext>
            </a:extLst>
          </p:cNvPr>
          <p:cNvSpPr/>
          <p:nvPr/>
        </p:nvSpPr>
        <p:spPr>
          <a:xfrm>
            <a:off x="6550954" y="3616287"/>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7512477" y="5277055"/>
            <a:ext cx="2176109" cy="610203"/>
          </a:xfrm>
          <a:prstGeom prst="borderCallout1">
            <a:avLst>
              <a:gd name="adj1" fmla="val 1687"/>
              <a:gd name="adj2" fmla="val 50754"/>
              <a:gd name="adj3" fmla="val -297541"/>
              <a:gd name="adj4" fmla="val 7866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Ok</a:t>
            </a:r>
          </a:p>
        </p:txBody>
      </p:sp>
      <p:sp>
        <p:nvSpPr>
          <p:cNvPr id="12" name="Callout: Line 11">
            <a:extLst>
              <a:ext uri="{FF2B5EF4-FFF2-40B4-BE49-F238E27FC236}">
                <a16:creationId xmlns:a16="http://schemas.microsoft.com/office/drawing/2014/main" id="{2983B509-3CE9-4680-B391-2EB12E9986F4}"/>
              </a:ext>
            </a:extLst>
          </p:cNvPr>
          <p:cNvSpPr/>
          <p:nvPr/>
        </p:nvSpPr>
        <p:spPr>
          <a:xfrm>
            <a:off x="9573843" y="1723896"/>
            <a:ext cx="2372080" cy="1002526"/>
          </a:xfrm>
          <a:prstGeom prst="borderCallout1">
            <a:avLst>
              <a:gd name="adj1" fmla="val 48652"/>
              <a:gd name="adj2" fmla="val 182"/>
              <a:gd name="adj3" fmla="val 84714"/>
              <a:gd name="adj4" fmla="val -677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Bind only 480 signals of the </a:t>
            </a:r>
            <a:r>
              <a:rPr lang="en-US" b="1" dirty="0" err="1">
                <a:solidFill>
                  <a:schemeClr val="tx1"/>
                </a:solidFill>
              </a:rPr>
              <a:t>gic.spi_in</a:t>
            </a:r>
            <a:r>
              <a:rPr lang="en-US" dirty="0">
                <a:solidFill>
                  <a:schemeClr val="tx1"/>
                </a:solidFill>
              </a:rPr>
              <a:t> port</a:t>
            </a:r>
          </a:p>
        </p:txBody>
      </p:sp>
      <p:sp>
        <p:nvSpPr>
          <p:cNvPr id="13" name="Callout: Line 12">
            <a:extLst>
              <a:ext uri="{FF2B5EF4-FFF2-40B4-BE49-F238E27FC236}">
                <a16:creationId xmlns:a16="http://schemas.microsoft.com/office/drawing/2014/main" id="{88F0B807-70E0-4519-8BF2-33BD56E3B95E}"/>
              </a:ext>
            </a:extLst>
          </p:cNvPr>
          <p:cNvSpPr/>
          <p:nvPr/>
        </p:nvSpPr>
        <p:spPr>
          <a:xfrm>
            <a:off x="2813780" y="4943308"/>
            <a:ext cx="2144113" cy="954152"/>
          </a:xfrm>
          <a:prstGeom prst="borderCallout1">
            <a:avLst>
              <a:gd name="adj1" fmla="val -1549"/>
              <a:gd name="adj2" fmla="val 47437"/>
              <a:gd name="adj3" fmla="val -227955"/>
              <a:gd name="adj4" fmla="val 10906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the </a:t>
            </a:r>
            <a:r>
              <a:rPr lang="en-US" b="1" dirty="0" err="1">
                <a:solidFill>
                  <a:schemeClr val="tx1"/>
                </a:solidFill>
              </a:rPr>
              <a:t>irqs</a:t>
            </a:r>
            <a:r>
              <a:rPr lang="en-US" b="1" dirty="0">
                <a:solidFill>
                  <a:schemeClr val="tx1"/>
                </a:solidFill>
              </a:rPr>
              <a:t>[480]</a:t>
            </a:r>
            <a:r>
              <a:rPr lang="en-US" dirty="0">
                <a:solidFill>
                  <a:schemeClr val="tx1"/>
                </a:solidFill>
              </a:rPr>
              <a:t> array</a:t>
            </a:r>
          </a:p>
        </p:txBody>
      </p:sp>
      <p:sp>
        <p:nvSpPr>
          <p:cNvPr id="14" name="Callout: Line 13">
            <a:extLst>
              <a:ext uri="{FF2B5EF4-FFF2-40B4-BE49-F238E27FC236}">
                <a16:creationId xmlns:a16="http://schemas.microsoft.com/office/drawing/2014/main" id="{025E0583-E2E1-46B2-88C2-4C7106871567}"/>
              </a:ext>
            </a:extLst>
          </p:cNvPr>
          <p:cNvSpPr/>
          <p:nvPr/>
        </p:nvSpPr>
        <p:spPr>
          <a:xfrm>
            <a:off x="5187864" y="4937111"/>
            <a:ext cx="1608121" cy="954152"/>
          </a:xfrm>
          <a:prstGeom prst="borderCallout1">
            <a:avLst>
              <a:gd name="adj1" fmla="val -1549"/>
              <a:gd name="adj2" fmla="val 47437"/>
              <a:gd name="adj3" fmla="val -221746"/>
              <a:gd name="adj4" fmla="val 4378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Bind them (this may take a while)</a:t>
            </a:r>
          </a:p>
        </p:txBody>
      </p:sp>
      <p:sp>
        <p:nvSpPr>
          <p:cNvPr id="11" name="Callout: Line 10">
            <a:extLst>
              <a:ext uri="{FF2B5EF4-FFF2-40B4-BE49-F238E27FC236}">
                <a16:creationId xmlns:a16="http://schemas.microsoft.com/office/drawing/2014/main" id="{3E1E70E8-A274-4CF8-A42F-055C94DBDAAE}"/>
              </a:ext>
            </a:extLst>
          </p:cNvPr>
          <p:cNvSpPr/>
          <p:nvPr/>
        </p:nvSpPr>
        <p:spPr>
          <a:xfrm>
            <a:off x="9573843" y="3739237"/>
            <a:ext cx="2372080" cy="646383"/>
          </a:xfrm>
          <a:prstGeom prst="borderCallout1">
            <a:avLst>
              <a:gd name="adj1" fmla="val -666"/>
              <a:gd name="adj2" fmla="val 54645"/>
              <a:gd name="adj3" fmla="val -98281"/>
              <a:gd name="adj4" fmla="val -677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Add to existing binding</a:t>
            </a:r>
          </a:p>
        </p:txBody>
      </p:sp>
    </p:spTree>
    <p:extLst>
      <p:ext uri="{BB962C8B-B14F-4D97-AF65-F5344CB8AC3E}">
        <p14:creationId xmlns:p14="http://schemas.microsoft.com/office/powerpoint/2010/main" val="219855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56411C89-1947-4995-B48D-00B77CD89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642" y="3614371"/>
            <a:ext cx="2254977" cy="1909324"/>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910279E-EC54-415C-907D-9A36D7616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741" y="3614371"/>
            <a:ext cx="2003899" cy="1920864"/>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1678562A-F2BF-4651-9781-41D2D273D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695" y="1646121"/>
            <a:ext cx="6096000" cy="159342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Add a new slave port to the interconnect</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3632433" y="5671762"/>
            <a:ext cx="4353886" cy="461768"/>
          </a:xfrm>
          <a:prstGeom prst="borderCallout1">
            <a:avLst>
              <a:gd name="adj1" fmla="val -1549"/>
              <a:gd name="adj2" fmla="val 74990"/>
              <a:gd name="adj3" fmla="val -213524"/>
              <a:gd name="adj4" fmla="val 8294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Rename the new master to </a:t>
            </a:r>
            <a:r>
              <a:rPr lang="en-US" b="1" dirty="0" err="1">
                <a:solidFill>
                  <a:schemeClr val="tx1"/>
                </a:solidFill>
              </a:rPr>
              <a:t>from_gic</a:t>
            </a:r>
            <a:endParaRPr lang="en-US" dirty="0">
              <a:solidFill>
                <a:schemeClr val="tx1"/>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5244140" y="4338149"/>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Callout: Line 11">
            <a:extLst>
              <a:ext uri="{FF2B5EF4-FFF2-40B4-BE49-F238E27FC236}">
                <a16:creationId xmlns:a16="http://schemas.microsoft.com/office/drawing/2014/main" id="{2983B509-3CE9-4680-B391-2EB12E9986F4}"/>
              </a:ext>
            </a:extLst>
          </p:cNvPr>
          <p:cNvSpPr/>
          <p:nvPr/>
        </p:nvSpPr>
        <p:spPr>
          <a:xfrm>
            <a:off x="7484985" y="1646121"/>
            <a:ext cx="2372080" cy="1002526"/>
          </a:xfrm>
          <a:prstGeom prst="borderCallout1">
            <a:avLst>
              <a:gd name="adj1" fmla="val 48652"/>
              <a:gd name="adj2" fmla="val 182"/>
              <a:gd name="adj3" fmla="val 23629"/>
              <a:gd name="adj4" fmla="val -4249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a new master in the </a:t>
            </a:r>
            <a:r>
              <a:rPr lang="en-US" b="1" dirty="0">
                <a:solidFill>
                  <a:schemeClr val="tx1"/>
                </a:solidFill>
              </a:rPr>
              <a:t>Masters</a:t>
            </a:r>
            <a:r>
              <a:rPr lang="en-US" dirty="0">
                <a:solidFill>
                  <a:schemeClr val="tx1"/>
                </a:solidFill>
              </a:rPr>
              <a:t> tab of the Memory Map</a:t>
            </a:r>
          </a:p>
        </p:txBody>
      </p:sp>
      <p:sp>
        <p:nvSpPr>
          <p:cNvPr id="16" name="Arrow: Right 15">
            <a:extLst>
              <a:ext uri="{FF2B5EF4-FFF2-40B4-BE49-F238E27FC236}">
                <a16:creationId xmlns:a16="http://schemas.microsoft.com/office/drawing/2014/main" id="{5DCC96D7-9720-46C3-832E-46AFC7F07743}"/>
              </a:ext>
            </a:extLst>
          </p:cNvPr>
          <p:cNvSpPr/>
          <p:nvPr/>
        </p:nvSpPr>
        <p:spPr>
          <a:xfrm rot="5400000">
            <a:off x="2447738" y="3140121"/>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1184D5C4-A629-431B-9BEE-AA93DB877522}"/>
              </a:ext>
            </a:extLst>
          </p:cNvPr>
          <p:cNvCxnSpPr>
            <a:cxnSpLocks/>
          </p:cNvCxnSpPr>
          <p:nvPr/>
        </p:nvCxnSpPr>
        <p:spPr>
          <a:xfrm flipH="1" flipV="1">
            <a:off x="2382473" y="4706224"/>
            <a:ext cx="2516698" cy="965539"/>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Callout: Line 20">
            <a:extLst>
              <a:ext uri="{FF2B5EF4-FFF2-40B4-BE49-F238E27FC236}">
                <a16:creationId xmlns:a16="http://schemas.microsoft.com/office/drawing/2014/main" id="{6CB4E8BA-D466-4CCE-9F22-0DE6D72F60E6}"/>
              </a:ext>
            </a:extLst>
          </p:cNvPr>
          <p:cNvSpPr/>
          <p:nvPr/>
        </p:nvSpPr>
        <p:spPr>
          <a:xfrm>
            <a:off x="4618071" y="2988855"/>
            <a:ext cx="2372080" cy="625516"/>
          </a:xfrm>
          <a:prstGeom prst="borderCallout1">
            <a:avLst>
              <a:gd name="adj1" fmla="val 371"/>
              <a:gd name="adj2" fmla="val 52169"/>
              <a:gd name="adj3" fmla="val -165471"/>
              <a:gd name="adj4" fmla="val 5476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Reconfigure the interconnect</a:t>
            </a:r>
          </a:p>
        </p:txBody>
      </p:sp>
    </p:spTree>
    <p:extLst>
      <p:ext uri="{BB962C8B-B14F-4D97-AF65-F5344CB8AC3E}">
        <p14:creationId xmlns:p14="http://schemas.microsoft.com/office/powerpoint/2010/main" val="1549212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9475D5E2-AA6D-48BB-B1CB-63365234C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41" y="1660736"/>
            <a:ext cx="5821972" cy="263442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Connect the new interconnect port to the GIC</a:t>
            </a:r>
            <a:endParaRPr lang="en-US" dirty="0">
              <a:solidFill>
                <a:schemeClr val="bg1">
                  <a:lumMod val="65000"/>
                </a:schemeClr>
              </a:solidFill>
            </a:endParaRPr>
          </a:p>
        </p:txBody>
      </p:sp>
      <p:sp>
        <p:nvSpPr>
          <p:cNvPr id="12" name="Callout: Line 11">
            <a:extLst>
              <a:ext uri="{FF2B5EF4-FFF2-40B4-BE49-F238E27FC236}">
                <a16:creationId xmlns:a16="http://schemas.microsoft.com/office/drawing/2014/main" id="{2983B509-3CE9-4680-B391-2EB12E9986F4}"/>
              </a:ext>
            </a:extLst>
          </p:cNvPr>
          <p:cNvSpPr/>
          <p:nvPr/>
        </p:nvSpPr>
        <p:spPr>
          <a:xfrm>
            <a:off x="439695" y="5100505"/>
            <a:ext cx="5387701" cy="492677"/>
          </a:xfrm>
          <a:prstGeom prst="borderCallout1">
            <a:avLst>
              <a:gd name="adj1" fmla="val 975"/>
              <a:gd name="adj2" fmla="val 51254"/>
              <a:gd name="adj3" fmla="val -465056"/>
              <a:gd name="adj4" fmla="val 9281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Connect </a:t>
            </a:r>
            <a:r>
              <a:rPr lang="en-US" b="1" dirty="0" err="1">
                <a:solidFill>
                  <a:schemeClr val="tx1"/>
                </a:solidFill>
              </a:rPr>
              <a:t>ps_router.from_gic</a:t>
            </a:r>
            <a:r>
              <a:rPr lang="en-US" dirty="0">
                <a:solidFill>
                  <a:schemeClr val="tx1"/>
                </a:solidFill>
              </a:rPr>
              <a:t> to </a:t>
            </a:r>
            <a:r>
              <a:rPr lang="en-US" b="1" dirty="0" err="1">
                <a:solidFill>
                  <a:schemeClr val="tx1"/>
                </a:solidFill>
              </a:rPr>
              <a:t>gic.pvbus_m</a:t>
            </a:r>
            <a:endParaRPr lang="en-US" b="1" dirty="0">
              <a:solidFill>
                <a:schemeClr val="tx1"/>
              </a:solidFill>
            </a:endParaRPr>
          </a:p>
        </p:txBody>
      </p:sp>
      <p:sp>
        <p:nvSpPr>
          <p:cNvPr id="5" name="Arrow: Right 4">
            <a:extLst>
              <a:ext uri="{FF2B5EF4-FFF2-40B4-BE49-F238E27FC236}">
                <a16:creationId xmlns:a16="http://schemas.microsoft.com/office/drawing/2014/main" id="{46E2CD09-60B2-4B43-BF26-FACEF9967FF4}"/>
              </a:ext>
            </a:extLst>
          </p:cNvPr>
          <p:cNvSpPr/>
          <p:nvPr/>
        </p:nvSpPr>
        <p:spPr>
          <a:xfrm>
            <a:off x="6832984" y="3037855"/>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D6A4ED97-54E1-4D60-A7FF-B5FBB536F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638" y="2657214"/>
            <a:ext cx="3140639" cy="1055461"/>
          </a:xfrm>
          <a:prstGeom prst="rect">
            <a:avLst/>
          </a:prstGeom>
        </p:spPr>
      </p:pic>
      <p:sp>
        <p:nvSpPr>
          <p:cNvPr id="8" name="Callout: Line 7">
            <a:extLst>
              <a:ext uri="{FF2B5EF4-FFF2-40B4-BE49-F238E27FC236}">
                <a16:creationId xmlns:a16="http://schemas.microsoft.com/office/drawing/2014/main" id="{AE5613C7-19E2-42D6-9BF5-FFE8EE98B068}"/>
              </a:ext>
            </a:extLst>
          </p:cNvPr>
          <p:cNvSpPr/>
          <p:nvPr/>
        </p:nvSpPr>
        <p:spPr>
          <a:xfrm>
            <a:off x="6364606" y="5100505"/>
            <a:ext cx="5387701" cy="492677"/>
          </a:xfrm>
          <a:prstGeom prst="borderCallout1">
            <a:avLst>
              <a:gd name="adj1" fmla="val 975"/>
              <a:gd name="adj2" fmla="val 51254"/>
              <a:gd name="adj3" fmla="val -308404"/>
              <a:gd name="adj4" fmla="val 78491"/>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Allow Helium to add a bus width converter</a:t>
            </a:r>
            <a:endParaRPr lang="en-US" b="1" dirty="0">
              <a:solidFill>
                <a:schemeClr val="tx1"/>
              </a:solidFill>
            </a:endParaRPr>
          </a:p>
        </p:txBody>
      </p:sp>
    </p:spTree>
    <p:extLst>
      <p:ext uri="{BB962C8B-B14F-4D97-AF65-F5344CB8AC3E}">
        <p14:creationId xmlns:p14="http://schemas.microsoft.com/office/powerpoint/2010/main" val="3364293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Connect the GIC to the CPU</a:t>
            </a:r>
            <a:endParaRPr lang="en-US" dirty="0">
              <a:solidFill>
                <a:schemeClr val="bg1">
                  <a:lumMod val="65000"/>
                </a:schemeClr>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0207191B-4EC4-4F47-843E-CADF08572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75" y="1882996"/>
            <a:ext cx="4608105" cy="2880837"/>
          </a:xfrm>
          <a:prstGeom prst="rect">
            <a:avLst/>
          </a:prstGeom>
        </p:spPr>
      </p:pic>
      <p:sp>
        <p:nvSpPr>
          <p:cNvPr id="9" name="Callout: Line 8">
            <a:extLst>
              <a:ext uri="{FF2B5EF4-FFF2-40B4-BE49-F238E27FC236}">
                <a16:creationId xmlns:a16="http://schemas.microsoft.com/office/drawing/2014/main" id="{9BBB0DA3-D11A-4C72-BEA4-1D3A5FF6C8F7}"/>
              </a:ext>
            </a:extLst>
          </p:cNvPr>
          <p:cNvSpPr/>
          <p:nvPr/>
        </p:nvSpPr>
        <p:spPr>
          <a:xfrm>
            <a:off x="6302137" y="4563611"/>
            <a:ext cx="5174002" cy="1233182"/>
          </a:xfrm>
          <a:prstGeom prst="borderCallout1">
            <a:avLst>
              <a:gd name="adj1" fmla="val 48652"/>
              <a:gd name="adj2" fmla="val 182"/>
              <a:gd name="adj3" fmla="val -28752"/>
              <a:gd name="adj4" fmla="val -2449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Unbind </a:t>
            </a:r>
            <a:r>
              <a:rPr lang="pt-BR" b="1" dirty="0">
                <a:solidFill>
                  <a:schemeClr val="tx1"/>
                </a:solidFill>
              </a:rPr>
              <a:t>core. gicv3_redistributor_s_pvbus_s</a:t>
            </a:r>
          </a:p>
          <a:p>
            <a:pPr algn="ctr"/>
            <a:r>
              <a:rPr lang="en-US" dirty="0">
                <a:solidFill>
                  <a:schemeClr val="tx1"/>
                </a:solidFill>
              </a:rPr>
              <a:t>and </a:t>
            </a:r>
            <a:r>
              <a:rPr lang="pt-BR" b="1" dirty="0">
                <a:solidFill>
                  <a:schemeClr val="tx1"/>
                </a:solidFill>
              </a:rPr>
              <a:t>core. gicv3_redistributor_s_pvbus_m</a:t>
            </a:r>
          </a:p>
        </p:txBody>
      </p:sp>
    </p:spTree>
    <p:extLst>
      <p:ext uri="{BB962C8B-B14F-4D97-AF65-F5344CB8AC3E}">
        <p14:creationId xmlns:p14="http://schemas.microsoft.com/office/powerpoint/2010/main" val="3995414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5: Replace the GIC400 with GIC600</a:t>
            </a:r>
            <a:br>
              <a:rPr lang="en-US" dirty="0"/>
            </a:br>
            <a:r>
              <a:rPr lang="en-US" sz="2400" dirty="0">
                <a:solidFill>
                  <a:srgbClr val="FFFFFF">
                    <a:lumMod val="65000"/>
                  </a:srgbClr>
                </a:solidFill>
              </a:rPr>
              <a:t>Connect the GIC to the CPU</a:t>
            </a:r>
            <a:endParaRPr lang="en-US" dirty="0">
              <a:solidFill>
                <a:schemeClr val="bg1">
                  <a:lumMod val="65000"/>
                </a:schemeClr>
              </a:solidFill>
            </a:endParaRPr>
          </a:p>
        </p:txBody>
      </p:sp>
      <p:sp>
        <p:nvSpPr>
          <p:cNvPr id="8" name="Content Placeholder 3">
            <a:extLst>
              <a:ext uri="{FF2B5EF4-FFF2-40B4-BE49-F238E27FC236}">
                <a16:creationId xmlns:a16="http://schemas.microsoft.com/office/drawing/2014/main" id="{BA163E28-2049-4CC8-AC72-DB9708054FD1}"/>
              </a:ext>
            </a:extLst>
          </p:cNvPr>
          <p:cNvSpPr>
            <a:spLocks noGrp="1"/>
          </p:cNvSpPr>
          <p:nvPr>
            <p:ph idx="1"/>
          </p:nvPr>
        </p:nvSpPr>
        <p:spPr>
          <a:xfrm>
            <a:off x="274320" y="1766455"/>
            <a:ext cx="11612880" cy="4542904"/>
          </a:xfrm>
        </p:spPr>
        <p:txBody>
          <a:bodyPr vert="horz" lIns="0" tIns="45720" rIns="91440" bIns="45720" rtlCol="0" anchor="t">
            <a:noAutofit/>
          </a:bodyPr>
          <a:lstStyle/>
          <a:p>
            <a:r>
              <a:rPr lang="en-US" sz="2000" dirty="0"/>
              <a:t>Connect </a:t>
            </a:r>
            <a:r>
              <a:rPr lang="en-US" sz="2000" b="1" dirty="0"/>
              <a:t>core.</a:t>
            </a:r>
            <a:r>
              <a:rPr lang="pt-BR" sz="2000" b="1" dirty="0"/>
              <a:t> gicv3_redistributor_s_pvbus_s</a:t>
            </a:r>
            <a:r>
              <a:rPr lang="pt-BR" sz="2000" dirty="0"/>
              <a:t> to </a:t>
            </a:r>
            <a:r>
              <a:rPr lang="en-US" sz="2000" b="1" dirty="0" err="1"/>
              <a:t>gic.redistributor_m_pvbus_m</a:t>
            </a:r>
            <a:endParaRPr lang="en-US" sz="2000" b="1" dirty="0"/>
          </a:p>
          <a:p>
            <a:r>
              <a:rPr lang="en-US" sz="2000" dirty="0"/>
              <a:t>Connect </a:t>
            </a:r>
            <a:r>
              <a:rPr lang="en-US" sz="2000" b="1" dirty="0"/>
              <a:t>core.</a:t>
            </a:r>
            <a:r>
              <a:rPr lang="pt-BR" sz="2000" b="1" dirty="0"/>
              <a:t> gicv3_redistributor_s_pvbus_m </a:t>
            </a:r>
            <a:r>
              <a:rPr lang="pt-BR" sz="2000" dirty="0"/>
              <a:t> to </a:t>
            </a:r>
            <a:r>
              <a:rPr lang="en-US" sz="2000" b="1" dirty="0" err="1"/>
              <a:t>gic.redistributor_m_pvbus_s</a:t>
            </a:r>
            <a:endParaRPr lang="en-US" sz="2000" b="1" dirty="0"/>
          </a:p>
          <a:p>
            <a:endParaRPr lang="en-US" dirty="0">
              <a:latin typeface="+mj-lt"/>
            </a:endParaRPr>
          </a:p>
        </p:txBody>
      </p:sp>
    </p:spTree>
    <p:extLst>
      <p:ext uri="{BB962C8B-B14F-4D97-AF65-F5344CB8AC3E}">
        <p14:creationId xmlns:p14="http://schemas.microsoft.com/office/powerpoint/2010/main" val="135652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b="1"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3414233"/>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17540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D3B0F012-6AB3-4CC6-9B13-0E6AD0444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771" y="2087325"/>
            <a:ext cx="5307476" cy="2427666"/>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6: Clean up</a:t>
            </a:r>
            <a:br>
              <a:rPr lang="en-US" dirty="0"/>
            </a:br>
            <a:r>
              <a:rPr lang="en-US" sz="2400" dirty="0">
                <a:solidFill>
                  <a:srgbClr val="FFFFFF">
                    <a:lumMod val="65000"/>
                  </a:srgbClr>
                </a:solidFill>
              </a:rPr>
              <a:t>Remove unnecessary sockets</a:t>
            </a:r>
            <a:endParaRPr lang="en-US" dirty="0">
              <a:solidFill>
                <a:schemeClr val="bg1">
                  <a:lumMod val="65000"/>
                </a:schemeClr>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B1A2FAAA-C026-41BE-80D1-29FED7B51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5" y="2087325"/>
            <a:ext cx="3880635" cy="2427667"/>
          </a:xfrm>
          <a:prstGeom prst="rect">
            <a:avLst/>
          </a:prstGeom>
        </p:spPr>
      </p:pic>
      <p:sp>
        <p:nvSpPr>
          <p:cNvPr id="9" name="Callout: Line 8">
            <a:extLst>
              <a:ext uri="{FF2B5EF4-FFF2-40B4-BE49-F238E27FC236}">
                <a16:creationId xmlns:a16="http://schemas.microsoft.com/office/drawing/2014/main" id="{9C7B2A9E-C571-4687-B507-56262A66FBE5}"/>
              </a:ext>
            </a:extLst>
          </p:cNvPr>
          <p:cNvSpPr/>
          <p:nvPr/>
        </p:nvSpPr>
        <p:spPr>
          <a:xfrm>
            <a:off x="3603293" y="5041567"/>
            <a:ext cx="3384545" cy="582729"/>
          </a:xfrm>
          <a:prstGeom prst="borderCallout1">
            <a:avLst>
              <a:gd name="adj1" fmla="val 2414"/>
              <a:gd name="adj2" fmla="val 32665"/>
              <a:gd name="adj3" fmla="val -269270"/>
              <a:gd name="adj4" fmla="val -8663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 unnecessary sockets</a:t>
            </a:r>
            <a:endParaRPr lang="en-US" b="1" dirty="0">
              <a:solidFill>
                <a:schemeClr val="tx1"/>
              </a:solidFill>
            </a:endParaRPr>
          </a:p>
        </p:txBody>
      </p:sp>
      <p:cxnSp>
        <p:nvCxnSpPr>
          <p:cNvPr id="11" name="Straight Arrow Connector 10">
            <a:extLst>
              <a:ext uri="{FF2B5EF4-FFF2-40B4-BE49-F238E27FC236}">
                <a16:creationId xmlns:a16="http://schemas.microsoft.com/office/drawing/2014/main" id="{A0D90BAB-7BF1-4E66-A4CE-484E08DDC535}"/>
              </a:ext>
            </a:extLst>
          </p:cNvPr>
          <p:cNvCxnSpPr>
            <a:cxnSpLocks/>
          </p:cNvCxnSpPr>
          <p:nvPr/>
        </p:nvCxnSpPr>
        <p:spPr>
          <a:xfrm flipV="1">
            <a:off x="5931017" y="3775046"/>
            <a:ext cx="788565" cy="1266521"/>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86" y="2607935"/>
            <a:ext cx="11255827" cy="821066"/>
          </a:xfrm>
          <a:solidFill>
            <a:schemeClr val="tx1"/>
          </a:solidFill>
        </p:spPr>
        <p:txBody>
          <a:bodyPr/>
          <a:lstStyle/>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source /grid/</a:t>
            </a:r>
            <a:r>
              <a:rPr lang="en-US" sz="1800" dirty="0" err="1">
                <a:solidFill>
                  <a:schemeClr val="bg1"/>
                </a:solidFill>
                <a:latin typeface="Consolas" panose="020B0609020204030204" pitchFamily="49" charset="0"/>
              </a:rPr>
              <a:t>sfi</a:t>
            </a:r>
            <a:r>
              <a:rPr lang="en-US" sz="1800" dirty="0">
                <a:solidFill>
                  <a:schemeClr val="bg1"/>
                </a:solidFill>
                <a:latin typeface="Consolas" panose="020B0609020204030204" pitchFamily="49" charset="0"/>
              </a:rPr>
              <a:t>/farm/hsvlsf01/conf/</a:t>
            </a:r>
            <a:r>
              <a:rPr lang="en-US" sz="1800" dirty="0" err="1">
                <a:solidFill>
                  <a:schemeClr val="bg1"/>
                </a:solidFill>
                <a:latin typeface="Consolas" panose="020B0609020204030204" pitchFamily="49" charset="0"/>
              </a:rPr>
              <a:t>cshrc.lsf</a:t>
            </a:r>
            <a:endParaRPr lang="en-US" sz="1800" dirty="0">
              <a:solidFill>
                <a:schemeClr val="bg1"/>
              </a:solidFill>
              <a:latin typeface="Consolas" panose="020B0609020204030204" pitchFamily="49" charset="0"/>
            </a:endParaRP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a:t>
            </a:r>
            <a:r>
              <a:rPr lang="en-US" sz="1800" dirty="0" err="1">
                <a:solidFill>
                  <a:schemeClr val="bg1"/>
                </a:solidFill>
                <a:latin typeface="Consolas" panose="020B0609020204030204" pitchFamily="49" charset="0"/>
              </a:rPr>
              <a:t>bsub</a:t>
            </a:r>
            <a:r>
              <a:rPr lang="en-US" sz="1800" dirty="0">
                <a:solidFill>
                  <a:schemeClr val="bg1"/>
                </a:solidFill>
                <a:latin typeface="Consolas" panose="020B0609020204030204" pitchFamily="49" charset="0"/>
              </a:rPr>
              <a:t> -Is -q </a:t>
            </a:r>
            <a:r>
              <a:rPr lang="en-US" sz="1800" dirty="0" err="1">
                <a:solidFill>
                  <a:schemeClr val="bg1"/>
                </a:solidFill>
                <a:latin typeface="Consolas" panose="020B0609020204030204" pitchFamily="49" charset="0"/>
              </a:rPr>
              <a:t>interactive_vxehw</a:t>
            </a:r>
            <a:r>
              <a:rPr lang="en-US" sz="1800" dirty="0">
                <a:solidFill>
                  <a:schemeClr val="bg1"/>
                </a:solidFill>
                <a:latin typeface="Consolas" panose="020B0609020204030204" pitchFamily="49" charset="0"/>
              </a:rPr>
              <a:t> -m hsv-sc48 </a:t>
            </a:r>
            <a:r>
              <a:rPr lang="en-US" sz="1800" dirty="0" err="1">
                <a:solidFill>
                  <a:schemeClr val="bg1"/>
                </a:solidFill>
                <a:latin typeface="Consolas" panose="020B0609020204030204" pitchFamily="49" charset="0"/>
              </a:rPr>
              <a:t>csh</a:t>
            </a:r>
            <a:endParaRPr lang="en-US" dirty="0"/>
          </a:p>
          <a:p>
            <a:pPr lvl="1"/>
            <a:endParaRPr lang="en-US" dirty="0"/>
          </a:p>
        </p:txBody>
      </p:sp>
      <p:sp>
        <p:nvSpPr>
          <p:cNvPr id="2" name="Title 1"/>
          <p:cNvSpPr>
            <a:spLocks noGrp="1"/>
          </p:cNvSpPr>
          <p:nvPr>
            <p:ph type="title"/>
          </p:nvPr>
        </p:nvSpPr>
        <p:spPr/>
        <p:txBody>
          <a:bodyPr/>
          <a:lstStyle/>
          <a:p>
            <a:r>
              <a:rPr lang="en-US" dirty="0"/>
              <a:t>Log in to hsv-sc48</a:t>
            </a:r>
          </a:p>
        </p:txBody>
      </p:sp>
      <p:sp>
        <p:nvSpPr>
          <p:cNvPr id="4" name="Content Placeholder 2">
            <a:extLst>
              <a:ext uri="{FF2B5EF4-FFF2-40B4-BE49-F238E27FC236}">
                <a16:creationId xmlns:a16="http://schemas.microsoft.com/office/drawing/2014/main" id="{BCB673E0-891C-40EB-ADEB-E1D2F48782E6}"/>
              </a:ext>
            </a:extLst>
          </p:cNvPr>
          <p:cNvSpPr txBox="1">
            <a:spLocks/>
          </p:cNvSpPr>
          <p:nvPr/>
        </p:nvSpPr>
        <p:spPr>
          <a:xfrm>
            <a:off x="435430" y="1188720"/>
            <a:ext cx="11255827" cy="565150"/>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bg2"/>
              </a:buClr>
              <a:buSzPct val="100000"/>
              <a:buFont typeface="Arial" panose="020B0604020202020204" pitchFamily="34" charset="0"/>
              <a:buChar char="•"/>
              <a:tabLst/>
              <a:defRPr lang="en-US" sz="2400" kern="1200" dirty="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0"/>
              </a:spcBef>
              <a:spcAft>
                <a:spcPts val="300"/>
              </a:spcAft>
              <a:buClr>
                <a:schemeClr val="bg2"/>
              </a:buClr>
              <a:buSzPct val="60000"/>
              <a:buFont typeface="Courier New" panose="02070309020205020404" pitchFamily="49" charset="0"/>
              <a:buChar char="o"/>
              <a:tabLst/>
              <a:defRPr lang="en-US" sz="2000" kern="1200" dirty="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bg2"/>
              </a:buClr>
              <a:buSzPct val="100000"/>
              <a:buFont typeface="Rubik Light" panose="00000400000000000000" pitchFamily="2" charset="-79"/>
              <a:buChar char="–"/>
              <a:tabLst/>
              <a:defRPr lang="en-US" sz="1600" kern="1200" dirty="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lang="en-US" sz="1200" kern="1200" dirty="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lab materials have been tested on hsv-sc48. </a:t>
            </a:r>
          </a:p>
          <a:p>
            <a:pPr lvl="1"/>
            <a:r>
              <a:rPr lang="en-US" dirty="0"/>
              <a:t>For best results, you should run these labs on hsv-sc48. </a:t>
            </a:r>
          </a:p>
          <a:p>
            <a:r>
              <a:rPr lang="en-US" dirty="0"/>
              <a:t>Run the following commands to get a shell on hsv-sc48:</a:t>
            </a:r>
          </a:p>
        </p:txBody>
      </p:sp>
    </p:spTree>
    <p:extLst>
      <p:ext uri="{BB962C8B-B14F-4D97-AF65-F5344CB8AC3E}">
        <p14:creationId xmlns:p14="http://schemas.microsoft.com/office/powerpoint/2010/main" val="291782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b="1"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3875628"/>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730108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1BC32-B0FA-4406-973C-D898C9D248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525" y="1598498"/>
            <a:ext cx="4583168" cy="2906030"/>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7: Instantiate the basic_m7 platform</a:t>
            </a:r>
            <a:br>
              <a:rPr lang="en-US" dirty="0"/>
            </a:br>
            <a:endParaRPr lang="en-US" dirty="0">
              <a:solidFill>
                <a:schemeClr val="bg1">
                  <a:lumMod val="65000"/>
                </a:schemeClr>
              </a:solidFill>
            </a:endParaRPr>
          </a:p>
        </p:txBody>
      </p:sp>
      <p:sp>
        <p:nvSpPr>
          <p:cNvPr id="9" name="Callout: Line 8">
            <a:extLst>
              <a:ext uri="{FF2B5EF4-FFF2-40B4-BE49-F238E27FC236}">
                <a16:creationId xmlns:a16="http://schemas.microsoft.com/office/drawing/2014/main" id="{9C7B2A9E-C571-4687-B507-56262A66FBE5}"/>
              </a:ext>
            </a:extLst>
          </p:cNvPr>
          <p:cNvSpPr/>
          <p:nvPr/>
        </p:nvSpPr>
        <p:spPr>
          <a:xfrm>
            <a:off x="439694" y="5259502"/>
            <a:ext cx="3662523" cy="582729"/>
          </a:xfrm>
          <a:prstGeom prst="borderCallout1">
            <a:avLst>
              <a:gd name="adj1" fmla="val 2414"/>
              <a:gd name="adj2" fmla="val 32665"/>
              <a:gd name="adj3" fmla="val -498820"/>
              <a:gd name="adj4" fmla="val 8308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topmost a55m35 node in the Design Editor</a:t>
            </a:r>
          </a:p>
        </p:txBody>
      </p:sp>
      <p:sp>
        <p:nvSpPr>
          <p:cNvPr id="10" name="Arrow: Right 9">
            <a:extLst>
              <a:ext uri="{FF2B5EF4-FFF2-40B4-BE49-F238E27FC236}">
                <a16:creationId xmlns:a16="http://schemas.microsoft.com/office/drawing/2014/main" id="{F77E1DA4-639B-4A8F-BCD6-03239D23EF81}"/>
              </a:ext>
            </a:extLst>
          </p:cNvPr>
          <p:cNvSpPr/>
          <p:nvPr/>
        </p:nvSpPr>
        <p:spPr>
          <a:xfrm>
            <a:off x="5869684" y="2913217"/>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9A6F37-B406-4DF7-A5FE-1C33D758FC8C}"/>
              </a:ext>
            </a:extLst>
          </p:cNvPr>
          <p:cNvSpPr/>
          <p:nvPr/>
        </p:nvSpPr>
        <p:spPr>
          <a:xfrm>
            <a:off x="1368486" y="4308565"/>
            <a:ext cx="1804938" cy="195964"/>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Line 10">
            <a:extLst>
              <a:ext uri="{FF2B5EF4-FFF2-40B4-BE49-F238E27FC236}">
                <a16:creationId xmlns:a16="http://schemas.microsoft.com/office/drawing/2014/main" id="{53A056AF-7AD5-4EB0-9D0A-621F659B196E}"/>
              </a:ext>
            </a:extLst>
          </p:cNvPr>
          <p:cNvSpPr/>
          <p:nvPr/>
        </p:nvSpPr>
        <p:spPr>
          <a:xfrm>
            <a:off x="4142485" y="5259029"/>
            <a:ext cx="3662523" cy="582730"/>
          </a:xfrm>
          <a:prstGeom prst="borderCallout1">
            <a:avLst>
              <a:gd name="adj1" fmla="val 2414"/>
              <a:gd name="adj2" fmla="val 32665"/>
              <a:gd name="adj3" fmla="val -147557"/>
              <a:gd name="adj4" fmla="val -2663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Add basic_m7 platform</a:t>
            </a:r>
          </a:p>
        </p:txBody>
      </p:sp>
      <p:pic>
        <p:nvPicPr>
          <p:cNvPr id="17" name="Picture 16">
            <a:extLst>
              <a:ext uri="{FF2B5EF4-FFF2-40B4-BE49-F238E27FC236}">
                <a16:creationId xmlns:a16="http://schemas.microsoft.com/office/drawing/2014/main" id="{BCF60757-EE7B-4AD9-A8F3-31B0570EC7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79022" y="1598498"/>
            <a:ext cx="4143319" cy="3569944"/>
          </a:xfrm>
          <a:prstGeom prst="rect">
            <a:avLst/>
          </a:prstGeom>
        </p:spPr>
      </p:pic>
      <p:sp>
        <p:nvSpPr>
          <p:cNvPr id="18" name="Callout: Line 17">
            <a:extLst>
              <a:ext uri="{FF2B5EF4-FFF2-40B4-BE49-F238E27FC236}">
                <a16:creationId xmlns:a16="http://schemas.microsoft.com/office/drawing/2014/main" id="{037573D2-E4AC-418C-ACA5-4C4BC3504029}"/>
              </a:ext>
            </a:extLst>
          </p:cNvPr>
          <p:cNvSpPr/>
          <p:nvPr/>
        </p:nvSpPr>
        <p:spPr>
          <a:xfrm>
            <a:off x="5525753" y="3889646"/>
            <a:ext cx="2176109" cy="610203"/>
          </a:xfrm>
          <a:prstGeom prst="borderCallout1">
            <a:avLst>
              <a:gd name="adj1" fmla="val -1063"/>
              <a:gd name="adj2" fmla="val 50754"/>
              <a:gd name="adj3" fmla="val -132567"/>
              <a:gd name="adj4" fmla="val 8907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Disable FM processing</a:t>
            </a:r>
          </a:p>
        </p:txBody>
      </p:sp>
      <p:sp>
        <p:nvSpPr>
          <p:cNvPr id="19" name="Callout: Line 18">
            <a:extLst>
              <a:ext uri="{FF2B5EF4-FFF2-40B4-BE49-F238E27FC236}">
                <a16:creationId xmlns:a16="http://schemas.microsoft.com/office/drawing/2014/main" id="{4862892F-D19A-4AD5-AE3A-16ACEA21456F}"/>
              </a:ext>
            </a:extLst>
          </p:cNvPr>
          <p:cNvSpPr/>
          <p:nvPr/>
        </p:nvSpPr>
        <p:spPr>
          <a:xfrm>
            <a:off x="9027451" y="5414899"/>
            <a:ext cx="2176109" cy="426860"/>
          </a:xfrm>
          <a:prstGeom prst="borderCallout1">
            <a:avLst>
              <a:gd name="adj1" fmla="val 885"/>
              <a:gd name="adj2" fmla="val 48826"/>
              <a:gd name="adj3" fmla="val -90854"/>
              <a:gd name="adj4" fmla="val 8059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Ok</a:t>
            </a:r>
          </a:p>
        </p:txBody>
      </p:sp>
    </p:spTree>
    <p:extLst>
      <p:ext uri="{BB962C8B-B14F-4D97-AF65-F5344CB8AC3E}">
        <p14:creationId xmlns:p14="http://schemas.microsoft.com/office/powerpoint/2010/main" val="3558913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7: Instantiate the basic_m7 platform</a:t>
            </a:r>
            <a:br>
              <a:rPr lang="en-US" dirty="0"/>
            </a:br>
            <a:r>
              <a:rPr lang="en-US" sz="2400" dirty="0">
                <a:solidFill>
                  <a:srgbClr val="FFFFFF">
                    <a:lumMod val="65000"/>
                  </a:srgbClr>
                </a:solidFill>
              </a:rPr>
              <a:t>Rename the platform to m35_subsys</a:t>
            </a:r>
            <a:br>
              <a:rPr lang="en-US" dirty="0"/>
            </a:br>
            <a:endParaRPr lang="en-US" dirty="0">
              <a:solidFill>
                <a:schemeClr val="bg1">
                  <a:lumMod val="65000"/>
                </a:schemeClr>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5604281" y="3298784"/>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06C1F4-90AD-41A3-BDDA-F7EAA74744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6257" y="2156312"/>
            <a:ext cx="4073582" cy="3603849"/>
          </a:xfrm>
          <a:prstGeom prst="rect">
            <a:avLst/>
          </a:prstGeom>
        </p:spPr>
      </p:pic>
      <p:pic>
        <p:nvPicPr>
          <p:cNvPr id="7" name="Picture 6">
            <a:extLst>
              <a:ext uri="{FF2B5EF4-FFF2-40B4-BE49-F238E27FC236}">
                <a16:creationId xmlns:a16="http://schemas.microsoft.com/office/drawing/2014/main" id="{FAC549E4-B784-4734-96B2-F2CF3CA5AC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11880" y="2054642"/>
            <a:ext cx="4337098" cy="3807189"/>
          </a:xfrm>
          <a:prstGeom prst="rect">
            <a:avLst/>
          </a:prstGeom>
        </p:spPr>
      </p:pic>
    </p:spTree>
    <p:extLst>
      <p:ext uri="{BB962C8B-B14F-4D97-AF65-F5344CB8AC3E}">
        <p14:creationId xmlns:p14="http://schemas.microsoft.com/office/powerpoint/2010/main" val="1851546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b="1"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4345412"/>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63356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CA279-F2F1-4E7B-94DA-48BB03CE1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0499" y="1790207"/>
            <a:ext cx="2713668" cy="3579602"/>
          </a:xfrm>
          <a:prstGeom prst="rect">
            <a:avLst/>
          </a:prstGeom>
        </p:spPr>
      </p:pic>
      <p:pic>
        <p:nvPicPr>
          <p:cNvPr id="3" name="Picture 2">
            <a:extLst>
              <a:ext uri="{FF2B5EF4-FFF2-40B4-BE49-F238E27FC236}">
                <a16:creationId xmlns:a16="http://schemas.microsoft.com/office/drawing/2014/main" id="{2CF0603A-BE41-46F2-815D-C385CA33AD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5588" y="2111799"/>
            <a:ext cx="5453970" cy="322983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Replace core instance</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4394781" y="5738725"/>
            <a:ext cx="2176109" cy="610203"/>
          </a:xfrm>
          <a:prstGeom prst="borderCallout1">
            <a:avLst>
              <a:gd name="adj1" fmla="val -1549"/>
              <a:gd name="adj2" fmla="val 47437"/>
              <a:gd name="adj3" fmla="val -79618"/>
              <a:gd name="adj4" fmla="val 402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Change instance type</a:t>
            </a:r>
          </a:p>
        </p:txBody>
      </p:sp>
      <p:sp>
        <p:nvSpPr>
          <p:cNvPr id="68" name="Arrow: Right 67">
            <a:extLst>
              <a:ext uri="{FF2B5EF4-FFF2-40B4-BE49-F238E27FC236}">
                <a16:creationId xmlns:a16="http://schemas.microsoft.com/office/drawing/2014/main" id="{7475E882-A207-4D40-8A6D-EADA3C722DCD}"/>
              </a:ext>
            </a:extLst>
          </p:cNvPr>
          <p:cNvSpPr/>
          <p:nvPr/>
        </p:nvSpPr>
        <p:spPr>
          <a:xfrm>
            <a:off x="6255396" y="3198116"/>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8648750" y="5738725"/>
            <a:ext cx="2176109" cy="610203"/>
          </a:xfrm>
          <a:prstGeom prst="borderCallout1">
            <a:avLst>
              <a:gd name="adj1" fmla="val 1687"/>
              <a:gd name="adj2" fmla="val 50754"/>
              <a:gd name="adj3" fmla="val -92698"/>
              <a:gd name="adj4" fmla="val 590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Ok</a:t>
            </a:r>
          </a:p>
        </p:txBody>
      </p:sp>
      <p:sp>
        <p:nvSpPr>
          <p:cNvPr id="12" name="Callout: Line 11">
            <a:extLst>
              <a:ext uri="{FF2B5EF4-FFF2-40B4-BE49-F238E27FC236}">
                <a16:creationId xmlns:a16="http://schemas.microsoft.com/office/drawing/2014/main" id="{2983B509-3CE9-4680-B391-2EB12E9986F4}"/>
              </a:ext>
            </a:extLst>
          </p:cNvPr>
          <p:cNvSpPr/>
          <p:nvPr/>
        </p:nvSpPr>
        <p:spPr>
          <a:xfrm>
            <a:off x="9573843" y="2274071"/>
            <a:ext cx="2372080" cy="670465"/>
          </a:xfrm>
          <a:prstGeom prst="borderCallout1">
            <a:avLst>
              <a:gd name="adj1" fmla="val 100533"/>
              <a:gd name="adj2" fmla="val 48986"/>
              <a:gd name="adj3" fmla="val 133773"/>
              <a:gd name="adj4" fmla="val 1656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ARMCortexM35PCT</a:t>
            </a:r>
          </a:p>
        </p:txBody>
      </p:sp>
    </p:spTree>
    <p:extLst>
      <p:ext uri="{BB962C8B-B14F-4D97-AF65-F5344CB8AC3E}">
        <p14:creationId xmlns:p14="http://schemas.microsoft.com/office/powerpoint/2010/main" val="173535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9FF7E8BD-3561-449C-9634-9B276B1AD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7" y="1584579"/>
            <a:ext cx="6192514" cy="383895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Instantiate IDAU</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614717" y="5738724"/>
            <a:ext cx="2707323" cy="432621"/>
          </a:xfrm>
          <a:prstGeom prst="borderCallout1">
            <a:avLst>
              <a:gd name="adj1" fmla="val -1549"/>
              <a:gd name="adj2" fmla="val 94226"/>
              <a:gd name="adj3" fmla="val -653594"/>
              <a:gd name="adj4" fmla="val 14989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a:t>
            </a:r>
            <a:r>
              <a:rPr lang="en-US" b="1" dirty="0">
                <a:solidFill>
                  <a:schemeClr val="tx1"/>
                </a:solidFill>
              </a:rPr>
              <a:t>m35_subsys</a:t>
            </a:r>
            <a:endParaRPr lang="en-US" dirty="0">
              <a:solidFill>
                <a:schemeClr val="tx1"/>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7555690" y="3349124"/>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Callout: Line 65">
            <a:extLst>
              <a:ext uri="{FF2B5EF4-FFF2-40B4-BE49-F238E27FC236}">
                <a16:creationId xmlns:a16="http://schemas.microsoft.com/office/drawing/2014/main" id="{B8124920-3772-47C6-AEA3-BD274BB9CF5B}"/>
              </a:ext>
            </a:extLst>
          </p:cNvPr>
          <p:cNvSpPr/>
          <p:nvPr/>
        </p:nvSpPr>
        <p:spPr>
          <a:xfrm>
            <a:off x="7130642" y="5738724"/>
            <a:ext cx="3694217" cy="432621"/>
          </a:xfrm>
          <a:prstGeom prst="borderCallout1">
            <a:avLst>
              <a:gd name="adj1" fmla="val 1687"/>
              <a:gd name="adj2" fmla="val 50754"/>
              <a:gd name="adj3" fmla="val -335087"/>
              <a:gd name="adj4" fmla="val 5196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Rename the instance to </a:t>
            </a:r>
            <a:r>
              <a:rPr lang="en-US" b="1" dirty="0">
                <a:solidFill>
                  <a:schemeClr val="tx1"/>
                </a:solidFill>
              </a:rPr>
              <a:t>IDAU</a:t>
            </a:r>
          </a:p>
        </p:txBody>
      </p:sp>
      <p:sp>
        <p:nvSpPr>
          <p:cNvPr id="12" name="Callout: Line 11">
            <a:extLst>
              <a:ext uri="{FF2B5EF4-FFF2-40B4-BE49-F238E27FC236}">
                <a16:creationId xmlns:a16="http://schemas.microsoft.com/office/drawing/2014/main" id="{2983B509-3CE9-4680-B391-2EB12E9986F4}"/>
              </a:ext>
            </a:extLst>
          </p:cNvPr>
          <p:cNvSpPr/>
          <p:nvPr/>
        </p:nvSpPr>
        <p:spPr>
          <a:xfrm>
            <a:off x="3953219" y="5738724"/>
            <a:ext cx="2372080" cy="432621"/>
          </a:xfrm>
          <a:prstGeom prst="borderCallout1">
            <a:avLst>
              <a:gd name="adj1" fmla="val 436"/>
              <a:gd name="adj2" fmla="val 50047"/>
              <a:gd name="adj3" fmla="val -103011"/>
              <a:gd name="adj4" fmla="val -1031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Add </a:t>
            </a:r>
            <a:r>
              <a:rPr lang="en-US" b="1" dirty="0">
                <a:solidFill>
                  <a:schemeClr val="tx1"/>
                </a:solidFill>
              </a:rPr>
              <a:t>IDAU</a:t>
            </a:r>
          </a:p>
        </p:txBody>
      </p:sp>
      <p:pic>
        <p:nvPicPr>
          <p:cNvPr id="7" name="Picture 6" descr="Graphical user interface, text, application, email&#10;&#10;Description automatically generated">
            <a:extLst>
              <a:ext uri="{FF2B5EF4-FFF2-40B4-BE49-F238E27FC236}">
                <a16:creationId xmlns:a16="http://schemas.microsoft.com/office/drawing/2014/main" id="{EF6DD915-FCB2-4EEA-B138-E3CE2009B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378" y="1584579"/>
            <a:ext cx="2198380" cy="3073783"/>
          </a:xfrm>
          <a:prstGeom prst="rect">
            <a:avLst/>
          </a:prstGeom>
        </p:spPr>
      </p:pic>
    </p:spTree>
    <p:extLst>
      <p:ext uri="{BB962C8B-B14F-4D97-AF65-F5344CB8AC3E}">
        <p14:creationId xmlns:p14="http://schemas.microsoft.com/office/powerpoint/2010/main" val="2845440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7F2F72DF-5328-4237-A5CE-E7EB14629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78" y="2182849"/>
            <a:ext cx="5739889" cy="167219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Connect IDAU to the M35</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6638012" y="2802637"/>
            <a:ext cx="5111940" cy="582729"/>
          </a:xfrm>
          <a:prstGeom prst="borderCallout1">
            <a:avLst>
              <a:gd name="adj1" fmla="val 48837"/>
              <a:gd name="adj2" fmla="val -135"/>
              <a:gd name="adj3" fmla="val 92816"/>
              <a:gd name="adj4" fmla="val -112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a:t>
            </a:r>
            <a:r>
              <a:rPr lang="en-US" b="1" dirty="0" err="1">
                <a:solidFill>
                  <a:schemeClr val="tx1"/>
                </a:solidFill>
              </a:rPr>
              <a:t>core.idau</a:t>
            </a:r>
            <a:r>
              <a:rPr lang="en-US" dirty="0">
                <a:solidFill>
                  <a:schemeClr val="tx1"/>
                </a:solidFill>
              </a:rPr>
              <a:t> to </a:t>
            </a:r>
            <a:r>
              <a:rPr lang="en-US" b="1" dirty="0" err="1">
                <a:solidFill>
                  <a:schemeClr val="tx1"/>
                </a:solidFill>
              </a:rPr>
              <a:t>IDAU.pvbus_s</a:t>
            </a:r>
            <a:endParaRPr lang="en-US" dirty="0">
              <a:solidFill>
                <a:schemeClr val="tx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D3C38DBD-EB57-475D-BB11-98AA1047D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179" y="4231617"/>
            <a:ext cx="5727762" cy="1672199"/>
          </a:xfrm>
          <a:prstGeom prst="rect">
            <a:avLst/>
          </a:prstGeom>
        </p:spPr>
      </p:pic>
      <p:sp>
        <p:nvSpPr>
          <p:cNvPr id="13" name="Callout: Line 12">
            <a:extLst>
              <a:ext uri="{FF2B5EF4-FFF2-40B4-BE49-F238E27FC236}">
                <a16:creationId xmlns:a16="http://schemas.microsoft.com/office/drawing/2014/main" id="{3C0BD7FC-A7E4-4509-BF46-928883FB951C}"/>
              </a:ext>
            </a:extLst>
          </p:cNvPr>
          <p:cNvSpPr/>
          <p:nvPr/>
        </p:nvSpPr>
        <p:spPr>
          <a:xfrm>
            <a:off x="6638012" y="4776351"/>
            <a:ext cx="5111940" cy="582729"/>
          </a:xfrm>
          <a:prstGeom prst="borderCallout1">
            <a:avLst>
              <a:gd name="adj1" fmla="val 48837"/>
              <a:gd name="adj2" fmla="val -135"/>
              <a:gd name="adj3" fmla="val 92816"/>
              <a:gd name="adj4" fmla="val -1120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a:t>
            </a:r>
            <a:r>
              <a:rPr lang="en-US" b="1" dirty="0" err="1">
                <a:solidFill>
                  <a:schemeClr val="tx1"/>
                </a:solidFill>
              </a:rPr>
              <a:t>core.idau_invalidate_region</a:t>
            </a:r>
            <a:r>
              <a:rPr lang="en-US" dirty="0">
                <a:solidFill>
                  <a:schemeClr val="tx1"/>
                </a:solidFill>
              </a:rPr>
              <a:t> to </a:t>
            </a:r>
            <a:r>
              <a:rPr lang="en-US" b="1" dirty="0" err="1">
                <a:solidFill>
                  <a:schemeClr val="tx1"/>
                </a:solidFill>
              </a:rPr>
              <a:t>IDAU.invalidate_region</a:t>
            </a:r>
            <a:endParaRPr lang="en-US" dirty="0">
              <a:solidFill>
                <a:schemeClr val="tx1"/>
              </a:solidFill>
            </a:endParaRPr>
          </a:p>
        </p:txBody>
      </p:sp>
    </p:spTree>
    <p:extLst>
      <p:ext uri="{BB962C8B-B14F-4D97-AF65-F5344CB8AC3E}">
        <p14:creationId xmlns:p14="http://schemas.microsoft.com/office/powerpoint/2010/main" val="41772439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Stub unused ports</a:t>
            </a:r>
            <a:endParaRPr lang="en-US" dirty="0">
              <a:solidFill>
                <a:schemeClr val="bg1">
                  <a:lumMod val="65000"/>
                </a:schemeClr>
              </a:solidFill>
            </a:endParaRPr>
          </a:p>
        </p:txBody>
      </p:sp>
      <p:sp>
        <p:nvSpPr>
          <p:cNvPr id="8" name="Content Placeholder 3">
            <a:extLst>
              <a:ext uri="{FF2B5EF4-FFF2-40B4-BE49-F238E27FC236}">
                <a16:creationId xmlns:a16="http://schemas.microsoft.com/office/drawing/2014/main" id="{BA163E28-2049-4CC8-AC72-DB9708054FD1}"/>
              </a:ext>
            </a:extLst>
          </p:cNvPr>
          <p:cNvSpPr>
            <a:spLocks noGrp="1"/>
          </p:cNvSpPr>
          <p:nvPr>
            <p:ph idx="1"/>
          </p:nvPr>
        </p:nvSpPr>
        <p:spPr>
          <a:xfrm>
            <a:off x="274320" y="1766455"/>
            <a:ext cx="11612880" cy="4542904"/>
          </a:xfrm>
        </p:spPr>
        <p:txBody>
          <a:bodyPr vert="horz" lIns="0" tIns="45720" rIns="91440" bIns="45720" rtlCol="0" anchor="t">
            <a:noAutofit/>
          </a:bodyPr>
          <a:lstStyle/>
          <a:p>
            <a:r>
              <a:rPr lang="en-US" sz="2000" dirty="0"/>
              <a:t>Stub these ports of the M35 core:</a:t>
            </a:r>
          </a:p>
          <a:p>
            <a:pPr lvl="1"/>
            <a:r>
              <a:rPr lang="en-US" sz="1600" b="1" dirty="0" err="1"/>
              <a:t>core.intnum</a:t>
            </a:r>
            <a:r>
              <a:rPr lang="en-US" sz="1600" b="1" dirty="0"/>
              <a:t>: auto-stub</a:t>
            </a:r>
          </a:p>
          <a:p>
            <a:pPr lvl="1"/>
            <a:r>
              <a:rPr lang="en-US" sz="1600" b="1" dirty="0" err="1"/>
              <a:t>core.stcalib</a:t>
            </a:r>
            <a:r>
              <a:rPr lang="en-US" sz="1600" b="1" dirty="0"/>
              <a:t>[2]: auto-stub with value 0</a:t>
            </a:r>
          </a:p>
          <a:p>
            <a:pPr lvl="1"/>
            <a:r>
              <a:rPr lang="en-US" sz="1600" b="1" dirty="0" err="1"/>
              <a:t>core.initsvtor</a:t>
            </a:r>
            <a:r>
              <a:rPr lang="en-US" sz="1600" b="1" dirty="0"/>
              <a:t>, </a:t>
            </a:r>
            <a:r>
              <a:rPr lang="en-US" sz="1600" b="1" dirty="0" err="1"/>
              <a:t>core.initnsvtor</a:t>
            </a:r>
            <a:r>
              <a:rPr lang="en-US" sz="1600" b="1" dirty="0"/>
              <a:t>: auto-stub with value 0</a:t>
            </a:r>
          </a:p>
          <a:p>
            <a:endParaRPr lang="en-US" dirty="0">
              <a:latin typeface="+mj-lt"/>
            </a:endParaRPr>
          </a:p>
        </p:txBody>
      </p:sp>
    </p:spTree>
    <p:extLst>
      <p:ext uri="{BB962C8B-B14F-4D97-AF65-F5344CB8AC3E}">
        <p14:creationId xmlns:p14="http://schemas.microsoft.com/office/powerpoint/2010/main" val="2516627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F71D0E76-CB79-47C5-8732-506483EE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381" y="1688690"/>
            <a:ext cx="3680640" cy="2057474"/>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Delete unnecessary sockets and models</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7428673" y="2426062"/>
            <a:ext cx="3258902" cy="582729"/>
          </a:xfrm>
          <a:prstGeom prst="borderCallout1">
            <a:avLst>
              <a:gd name="adj1" fmla="val 51717"/>
              <a:gd name="adj2" fmla="val -6"/>
              <a:gd name="adj3" fmla="val 101454"/>
              <a:gd name="adj4" fmla="val -5765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 </a:t>
            </a:r>
            <a:r>
              <a:rPr lang="en-US" b="1" dirty="0" err="1">
                <a:solidFill>
                  <a:schemeClr val="tx1"/>
                </a:solidFill>
              </a:rPr>
              <a:t>unused_dap_s</a:t>
            </a:r>
            <a:r>
              <a:rPr lang="en-US" dirty="0">
                <a:solidFill>
                  <a:schemeClr val="tx1"/>
                </a:solidFill>
              </a:rPr>
              <a:t> and </a:t>
            </a:r>
            <a:r>
              <a:rPr lang="en-US" b="1" dirty="0" err="1">
                <a:solidFill>
                  <a:schemeClr val="tx1"/>
                </a:solidFill>
              </a:rPr>
              <a:t>unused_ahbd</a:t>
            </a:r>
            <a:endParaRPr lang="en-US" dirty="0">
              <a:solidFill>
                <a:schemeClr val="tx1"/>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4E99A9E2-BE55-488F-96AD-C709AB0FD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381" y="3973662"/>
            <a:ext cx="2999791" cy="2197683"/>
          </a:xfrm>
          <a:prstGeom prst="rect">
            <a:avLst/>
          </a:prstGeom>
        </p:spPr>
      </p:pic>
      <p:sp>
        <p:nvSpPr>
          <p:cNvPr id="7" name="Callout: Line 6">
            <a:extLst>
              <a:ext uri="{FF2B5EF4-FFF2-40B4-BE49-F238E27FC236}">
                <a16:creationId xmlns:a16="http://schemas.microsoft.com/office/drawing/2014/main" id="{9144F0AB-6431-4780-A944-D70B82AC4F5C}"/>
              </a:ext>
            </a:extLst>
          </p:cNvPr>
          <p:cNvSpPr/>
          <p:nvPr/>
        </p:nvSpPr>
        <p:spPr>
          <a:xfrm>
            <a:off x="7428673" y="5072503"/>
            <a:ext cx="3258902" cy="582729"/>
          </a:xfrm>
          <a:prstGeom prst="borderCallout1">
            <a:avLst>
              <a:gd name="adj1" fmla="val 51717"/>
              <a:gd name="adj2" fmla="val -6"/>
              <a:gd name="adj3" fmla="val 156159"/>
              <a:gd name="adj4" fmla="val -7773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 </a:t>
            </a:r>
            <a:r>
              <a:rPr lang="en-US" b="1" dirty="0">
                <a:solidFill>
                  <a:schemeClr val="tx1"/>
                </a:solidFill>
              </a:rPr>
              <a:t>ahbp_m_64_32</a:t>
            </a:r>
            <a:r>
              <a:rPr lang="en-US" dirty="0">
                <a:solidFill>
                  <a:schemeClr val="tx1"/>
                </a:solidFill>
              </a:rPr>
              <a:t> and </a:t>
            </a:r>
            <a:r>
              <a:rPr lang="en-US" b="1" dirty="0">
                <a:solidFill>
                  <a:schemeClr val="tx1"/>
                </a:solidFill>
              </a:rPr>
              <a:t>ahbs_32_64</a:t>
            </a:r>
            <a:endParaRPr lang="en-US" dirty="0">
              <a:solidFill>
                <a:schemeClr val="tx1"/>
              </a:solidFill>
            </a:endParaRPr>
          </a:p>
        </p:txBody>
      </p:sp>
    </p:spTree>
    <p:extLst>
      <p:ext uri="{BB962C8B-B14F-4D97-AF65-F5344CB8AC3E}">
        <p14:creationId xmlns:p14="http://schemas.microsoft.com/office/powerpoint/2010/main" val="963793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21E7C690-F690-4521-AA78-FDBC316C3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78" y="5068437"/>
            <a:ext cx="6096000" cy="1066687"/>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BBC4E591-5769-4812-916E-DD3FC905A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460" y="1575195"/>
            <a:ext cx="2370617" cy="1961503"/>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12F06F90-AF37-4295-BC28-B7DE81C51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441" y="1575195"/>
            <a:ext cx="3213891" cy="196150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Delete unnecessary peripherals and masters in the memory map</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5983820" y="3707992"/>
            <a:ext cx="3621573" cy="970639"/>
          </a:xfrm>
          <a:prstGeom prst="borderCallout1">
            <a:avLst>
              <a:gd name="adj1" fmla="val 1331"/>
              <a:gd name="adj2" fmla="val 22390"/>
              <a:gd name="adj3" fmla="val -134012"/>
              <a:gd name="adj4" fmla="val 489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Delete </a:t>
            </a:r>
            <a:r>
              <a:rPr lang="en-US" b="1" dirty="0" err="1">
                <a:solidFill>
                  <a:schemeClr val="tx1"/>
                </a:solidFill>
              </a:rPr>
              <a:t>ahbp_m</a:t>
            </a:r>
            <a:r>
              <a:rPr lang="en-US" dirty="0">
                <a:solidFill>
                  <a:schemeClr val="tx1"/>
                </a:solidFill>
              </a:rPr>
              <a:t> (in </a:t>
            </a:r>
            <a:r>
              <a:rPr lang="en-US" b="1" dirty="0">
                <a:solidFill>
                  <a:schemeClr val="tx1"/>
                </a:solidFill>
              </a:rPr>
              <a:t>Masters</a:t>
            </a:r>
            <a:r>
              <a:rPr lang="en-US" dirty="0">
                <a:solidFill>
                  <a:schemeClr val="tx1"/>
                </a:solidFill>
              </a:rPr>
              <a:t>) and </a:t>
            </a:r>
            <a:r>
              <a:rPr lang="en-US" b="1" dirty="0">
                <a:solidFill>
                  <a:schemeClr val="tx1"/>
                </a:solidFill>
              </a:rPr>
              <a:t>m7_ahb_s_tcm</a:t>
            </a:r>
            <a:r>
              <a:rPr lang="en-US" dirty="0">
                <a:solidFill>
                  <a:schemeClr val="tx1"/>
                </a:solidFill>
              </a:rPr>
              <a:t> (in </a:t>
            </a:r>
            <a:r>
              <a:rPr lang="en-US" b="1" dirty="0">
                <a:solidFill>
                  <a:schemeClr val="tx1"/>
                </a:solidFill>
              </a:rPr>
              <a:t>Peripherals</a:t>
            </a:r>
            <a:r>
              <a:rPr lang="en-US" dirty="0">
                <a:solidFill>
                  <a:schemeClr val="tx1"/>
                </a:solidFill>
              </a:rPr>
              <a:t>)</a:t>
            </a:r>
          </a:p>
        </p:txBody>
      </p:sp>
      <p:sp>
        <p:nvSpPr>
          <p:cNvPr id="9" name="Callout: Line 8">
            <a:extLst>
              <a:ext uri="{FF2B5EF4-FFF2-40B4-BE49-F238E27FC236}">
                <a16:creationId xmlns:a16="http://schemas.microsoft.com/office/drawing/2014/main" id="{E2DE20DC-40B2-46E9-BD8A-DAD3DAD42651}"/>
              </a:ext>
            </a:extLst>
          </p:cNvPr>
          <p:cNvSpPr/>
          <p:nvPr/>
        </p:nvSpPr>
        <p:spPr>
          <a:xfrm>
            <a:off x="844178" y="2953969"/>
            <a:ext cx="3258902" cy="582729"/>
          </a:xfrm>
          <a:prstGeom prst="borderCallout1">
            <a:avLst>
              <a:gd name="adj1" fmla="val 50277"/>
              <a:gd name="adj2" fmla="val 99871"/>
              <a:gd name="adj3" fmla="val 76981"/>
              <a:gd name="adj4" fmla="val 13772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err="1">
                <a:solidFill>
                  <a:schemeClr val="tx1"/>
                </a:solidFill>
              </a:rPr>
              <a:t>ps_router</a:t>
            </a:r>
            <a:r>
              <a:rPr lang="en-US" dirty="0">
                <a:solidFill>
                  <a:schemeClr val="tx1"/>
                </a:solidFill>
              </a:rPr>
              <a:t> in the </a:t>
            </a:r>
            <a:r>
              <a:rPr lang="en-US" b="1" dirty="0">
                <a:solidFill>
                  <a:schemeClr val="tx1"/>
                </a:solidFill>
              </a:rPr>
              <a:t>m35_subsys</a:t>
            </a:r>
          </a:p>
        </p:txBody>
      </p:sp>
      <p:cxnSp>
        <p:nvCxnSpPr>
          <p:cNvPr id="10" name="Straight Arrow Connector 9">
            <a:extLst>
              <a:ext uri="{FF2B5EF4-FFF2-40B4-BE49-F238E27FC236}">
                <a16:creationId xmlns:a16="http://schemas.microsoft.com/office/drawing/2014/main" id="{B0853D53-ABC0-46F8-9EBB-C0F9AC67E236}"/>
              </a:ext>
            </a:extLst>
          </p:cNvPr>
          <p:cNvCxnSpPr>
            <a:cxnSpLocks/>
          </p:cNvCxnSpPr>
          <p:nvPr/>
        </p:nvCxnSpPr>
        <p:spPr>
          <a:xfrm flipV="1">
            <a:off x="8607821" y="2737354"/>
            <a:ext cx="788565" cy="970639"/>
          </a:xfrm>
          <a:prstGeom prst="straightConnector1">
            <a:avLst/>
          </a:prstGeom>
          <a:ln w="12700">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D5301C8D-C30E-458D-8A3C-B5267E79EA80}"/>
              </a:ext>
            </a:extLst>
          </p:cNvPr>
          <p:cNvSpPr/>
          <p:nvPr/>
        </p:nvSpPr>
        <p:spPr>
          <a:xfrm>
            <a:off x="7789736" y="5563872"/>
            <a:ext cx="3258902" cy="582729"/>
          </a:xfrm>
          <a:prstGeom prst="borderCallout1">
            <a:avLst>
              <a:gd name="adj1" fmla="val 54596"/>
              <a:gd name="adj2" fmla="val -5"/>
              <a:gd name="adj3" fmla="val -32430"/>
              <a:gd name="adj4" fmla="val -4478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Reconfigure the router connections</a:t>
            </a:r>
          </a:p>
        </p:txBody>
      </p:sp>
    </p:spTree>
    <p:extLst>
      <p:ext uri="{BB962C8B-B14F-4D97-AF65-F5344CB8AC3E}">
        <p14:creationId xmlns:p14="http://schemas.microsoft.com/office/powerpoint/2010/main" val="379628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86" y="1671869"/>
            <a:ext cx="11255827" cy="2184176"/>
          </a:xfrm>
          <a:solidFill>
            <a:schemeClr val="tx1"/>
          </a:solidFill>
        </p:spPr>
        <p:txBody>
          <a:bodyPr/>
          <a:lstStyle/>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source ${HELIUM_INST_DIR}/</a:t>
            </a:r>
            <a:r>
              <a:rPr lang="en-US" sz="1800" dirty="0" err="1">
                <a:solidFill>
                  <a:schemeClr val="bg1"/>
                </a:solidFill>
                <a:latin typeface="Consolas" panose="020B0609020204030204" pitchFamily="49" charset="0"/>
              </a:rPr>
              <a:t>helium_setup.csh</a:t>
            </a:r>
            <a:endParaRPr lang="en-US" sz="1800" dirty="0">
              <a:solidFill>
                <a:schemeClr val="bg1"/>
              </a:solidFill>
              <a:latin typeface="Consolas" panose="020B0609020204030204" pitchFamily="49" charset="0"/>
            </a:endParaRP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a:t>
            </a:r>
            <a:r>
              <a:rPr lang="en-US" sz="1800" dirty="0" err="1">
                <a:solidFill>
                  <a:schemeClr val="bg1"/>
                </a:solidFill>
                <a:latin typeface="Consolas" panose="020B0609020204030204" pitchFamily="49" charset="0"/>
              </a:rPr>
              <a:t>mkdir</a:t>
            </a:r>
            <a:r>
              <a:rPr lang="en-US" sz="1800" dirty="0">
                <a:solidFill>
                  <a:schemeClr val="bg1"/>
                </a:solidFill>
                <a:latin typeface="Consolas" panose="020B0609020204030204" pitchFamily="49" charset="0"/>
              </a:rPr>
              <a:t> &lt;work directory&gt;</a:t>
            </a: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cd &lt;work directory&gt;</a:t>
            </a: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tar -xf /path/to/training/material/</a:t>
            </a:r>
            <a:r>
              <a:rPr lang="en-US" sz="1800" dirty="0" err="1">
                <a:solidFill>
                  <a:schemeClr val="bg1"/>
                </a:solidFill>
                <a:latin typeface="Consolas" panose="020B0609020204030204" pitchFamily="49" charset="0"/>
              </a:rPr>
              <a:t>tarball</a:t>
            </a:r>
            <a:endParaRPr lang="en-US" sz="1800" dirty="0">
              <a:solidFill>
                <a:schemeClr val="bg1"/>
              </a:solidFill>
              <a:latin typeface="Consolas" panose="020B0609020204030204" pitchFamily="49" charset="0"/>
            </a:endParaRP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cd </a:t>
            </a:r>
            <a:r>
              <a:rPr lang="en-US" sz="1800" dirty="0" err="1">
                <a:solidFill>
                  <a:schemeClr val="bg1"/>
                </a:solidFill>
                <a:latin typeface="Consolas" panose="020B0609020204030204" pitchFamily="49" charset="0"/>
              </a:rPr>
              <a:t>pa_training_material</a:t>
            </a:r>
            <a:endParaRPr lang="en-US" sz="1800" dirty="0">
              <a:solidFill>
                <a:schemeClr val="bg1"/>
              </a:solidFill>
              <a:latin typeface="Consolas" panose="020B0609020204030204" pitchFamily="49" charset="0"/>
            </a:endParaRPr>
          </a:p>
          <a:p>
            <a:pPr marL="57150" indent="0">
              <a:lnSpc>
                <a:spcPct val="100000"/>
              </a:lnSpc>
              <a:spcBef>
                <a:spcPts val="0"/>
              </a:spcBef>
              <a:spcAft>
                <a:spcPts val="600"/>
              </a:spcAft>
              <a:buNone/>
            </a:pPr>
            <a:r>
              <a:rPr lang="en-US" sz="1800" dirty="0">
                <a:solidFill>
                  <a:schemeClr val="bg1"/>
                </a:solidFill>
                <a:latin typeface="Consolas" panose="020B0609020204030204" pitchFamily="49" charset="0"/>
              </a:rPr>
              <a:t>&gt; source setup.csh</a:t>
            </a:r>
          </a:p>
          <a:p>
            <a:endParaRPr lang="en-US" dirty="0"/>
          </a:p>
          <a:p>
            <a:pPr lvl="1"/>
            <a:endParaRPr lang="en-US" dirty="0"/>
          </a:p>
        </p:txBody>
      </p:sp>
      <p:sp>
        <p:nvSpPr>
          <p:cNvPr id="2" name="Title 1"/>
          <p:cNvSpPr>
            <a:spLocks noGrp="1"/>
          </p:cNvSpPr>
          <p:nvPr>
            <p:ph type="title"/>
          </p:nvPr>
        </p:nvSpPr>
        <p:spPr/>
        <p:txBody>
          <a:bodyPr/>
          <a:lstStyle/>
          <a:p>
            <a:r>
              <a:rPr lang="en-US" dirty="0"/>
              <a:t>Extract the Tab Material </a:t>
            </a:r>
            <a:r>
              <a:rPr lang="en-US" dirty="0" err="1"/>
              <a:t>Tarball</a:t>
            </a:r>
            <a:r>
              <a:rPr lang="en-US" dirty="0"/>
              <a:t> and Setup Tool Paths</a:t>
            </a:r>
          </a:p>
        </p:txBody>
      </p:sp>
      <p:sp>
        <p:nvSpPr>
          <p:cNvPr id="4" name="Content Placeholder 2">
            <a:extLst>
              <a:ext uri="{FF2B5EF4-FFF2-40B4-BE49-F238E27FC236}">
                <a16:creationId xmlns:a16="http://schemas.microsoft.com/office/drawing/2014/main" id="{BCB673E0-891C-40EB-ADEB-E1D2F48782E6}"/>
              </a:ext>
            </a:extLst>
          </p:cNvPr>
          <p:cNvSpPr txBox="1">
            <a:spLocks/>
          </p:cNvSpPr>
          <p:nvPr/>
        </p:nvSpPr>
        <p:spPr>
          <a:xfrm>
            <a:off x="435430" y="1188720"/>
            <a:ext cx="11255827" cy="565150"/>
          </a:xfrm>
          <a:prstGeom prst="rect">
            <a:avLst/>
          </a:prstGeom>
        </p:spPr>
        <p:txBody>
          <a:bodyPr vert="horz" lIns="0" tIns="45720" rIns="91440" bIns="45720" rtlCol="0">
            <a:noAutofit/>
          </a:bodyPr>
          <a:lstStyle>
            <a:lvl1pPr marL="346075" indent="-288925" algn="l" defTabSz="914400" rtl="0" eaLnBrk="1" latinLnBrk="0" hangingPunct="1">
              <a:lnSpc>
                <a:spcPct val="90000"/>
              </a:lnSpc>
              <a:spcBef>
                <a:spcPts val="1600"/>
              </a:spcBef>
              <a:spcAft>
                <a:spcPts val="300"/>
              </a:spcAft>
              <a:buClr>
                <a:schemeClr val="bg2"/>
              </a:buClr>
              <a:buSzPct val="100000"/>
              <a:buFont typeface="Arial" panose="020B0604020202020204" pitchFamily="34" charset="0"/>
              <a:buChar char="•"/>
              <a:tabLst/>
              <a:defRPr lang="en-US" sz="2400" kern="1200" dirty="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0"/>
              </a:spcBef>
              <a:spcAft>
                <a:spcPts val="300"/>
              </a:spcAft>
              <a:buClr>
                <a:schemeClr val="bg2"/>
              </a:buClr>
              <a:buSzPct val="60000"/>
              <a:buFont typeface="Courier New" panose="02070309020205020404" pitchFamily="49" charset="0"/>
              <a:buChar char="o"/>
              <a:tabLst/>
              <a:defRPr lang="en-US" sz="2000" kern="1200" dirty="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bg2"/>
              </a:buClr>
              <a:buSzPct val="100000"/>
              <a:buFont typeface="Rubik Light" panose="00000400000000000000" pitchFamily="2" charset="-79"/>
              <a:buChar char="–"/>
              <a:tabLst/>
              <a:defRPr lang="en-US" sz="1600" kern="1200" dirty="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300"/>
              </a:spcAft>
              <a:buClr>
                <a:schemeClr val="bg2"/>
              </a:buClr>
              <a:buSzPct val="100000"/>
              <a:buFont typeface="Arial" panose="020B0604020202020204" pitchFamily="34" charset="0"/>
              <a:buChar char="•"/>
              <a:tabLst/>
              <a:defRPr lang="en-US" sz="1200" kern="1200" dirty="0">
                <a:solidFill>
                  <a:schemeClr val="tx1"/>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Execute the following commands in your shell:</a:t>
            </a:r>
          </a:p>
        </p:txBody>
      </p:sp>
      <p:sp>
        <p:nvSpPr>
          <p:cNvPr id="6" name="Content Placeholder 2">
            <a:extLst>
              <a:ext uri="{FF2B5EF4-FFF2-40B4-BE49-F238E27FC236}">
                <a16:creationId xmlns:a16="http://schemas.microsoft.com/office/drawing/2014/main" id="{8F523163-C6F7-4827-9655-1318F0D7BBAC}"/>
              </a:ext>
            </a:extLst>
          </p:cNvPr>
          <p:cNvSpPr txBox="1">
            <a:spLocks/>
          </p:cNvSpPr>
          <p:nvPr/>
        </p:nvSpPr>
        <p:spPr>
          <a:xfrm>
            <a:off x="978937" y="5264019"/>
            <a:ext cx="10168812" cy="561593"/>
          </a:xfrm>
          <a:prstGeom prst="rect">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b="1" dirty="0" err="1">
                <a:solidFill>
                  <a:schemeClr val="tx1"/>
                </a:solidFill>
              </a:rPr>
              <a:t>setup.csh</a:t>
            </a:r>
            <a:r>
              <a:rPr lang="en-US" b="1" dirty="0">
                <a:solidFill>
                  <a:schemeClr val="tx1"/>
                </a:solidFill>
              </a:rPr>
              <a:t> </a:t>
            </a:r>
            <a:r>
              <a:rPr lang="en-US" dirty="0">
                <a:solidFill>
                  <a:schemeClr val="tx1"/>
                </a:solidFill>
              </a:rPr>
              <a:t>sets the </a:t>
            </a:r>
            <a:r>
              <a:rPr lang="en-US" b="1" dirty="0">
                <a:solidFill>
                  <a:schemeClr val="tx1"/>
                </a:solidFill>
              </a:rPr>
              <a:t>TRAINING_MAT_DIR </a:t>
            </a:r>
            <a:r>
              <a:rPr lang="en-US" dirty="0">
                <a:solidFill>
                  <a:schemeClr val="tx1"/>
                </a:solidFill>
              </a:rPr>
              <a:t>environment variable which is used in the labs.</a:t>
            </a:r>
          </a:p>
        </p:txBody>
      </p:sp>
      <p:sp>
        <p:nvSpPr>
          <p:cNvPr id="7" name="Callout: Line 6">
            <a:extLst>
              <a:ext uri="{FF2B5EF4-FFF2-40B4-BE49-F238E27FC236}">
                <a16:creationId xmlns:a16="http://schemas.microsoft.com/office/drawing/2014/main" id="{4724890F-4720-47E2-B20C-7FB60C849890}"/>
              </a:ext>
            </a:extLst>
          </p:cNvPr>
          <p:cNvSpPr/>
          <p:nvPr/>
        </p:nvSpPr>
        <p:spPr>
          <a:xfrm>
            <a:off x="3858936" y="4338339"/>
            <a:ext cx="7288813" cy="561592"/>
          </a:xfrm>
          <a:prstGeom prst="borderCallout1">
            <a:avLst>
              <a:gd name="adj1" fmla="val -1174"/>
              <a:gd name="adj2" fmla="val 51835"/>
              <a:gd name="adj3" fmla="val -410228"/>
              <a:gd name="adj4" fmla="val -1218"/>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HELIUM_INST_DIR</a:t>
            </a:r>
            <a:r>
              <a:rPr lang="en-US" dirty="0">
                <a:solidFill>
                  <a:schemeClr val="tx1"/>
                </a:solidFill>
              </a:rPr>
              <a:t> is the directory where Helium is installed</a:t>
            </a:r>
          </a:p>
        </p:txBody>
      </p:sp>
    </p:spTree>
    <p:extLst>
      <p:ext uri="{BB962C8B-B14F-4D97-AF65-F5344CB8AC3E}">
        <p14:creationId xmlns:p14="http://schemas.microsoft.com/office/powerpoint/2010/main" val="380618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99BDA8C-5768-4093-B61A-4CC74ABC6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96" y="1579773"/>
            <a:ext cx="4722720" cy="2763011"/>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Add an SRAM instance</a:t>
            </a:r>
            <a:endParaRPr lang="en-US" dirty="0">
              <a:solidFill>
                <a:schemeClr val="bg1">
                  <a:lumMod val="65000"/>
                </a:schemeClr>
              </a:solidFill>
            </a:endParaRPr>
          </a:p>
        </p:txBody>
      </p:sp>
      <p:sp>
        <p:nvSpPr>
          <p:cNvPr id="62" name="Callout: Line 61">
            <a:extLst>
              <a:ext uri="{FF2B5EF4-FFF2-40B4-BE49-F238E27FC236}">
                <a16:creationId xmlns:a16="http://schemas.microsoft.com/office/drawing/2014/main" id="{5F9CE2A4-268D-4C7C-8573-9F8ABBEF28F4}"/>
              </a:ext>
            </a:extLst>
          </p:cNvPr>
          <p:cNvSpPr/>
          <p:nvPr/>
        </p:nvSpPr>
        <p:spPr>
          <a:xfrm>
            <a:off x="7177866" y="2748568"/>
            <a:ext cx="4233971" cy="574853"/>
          </a:xfrm>
          <a:prstGeom prst="borderCallout1">
            <a:avLst>
              <a:gd name="adj1" fmla="val 49489"/>
              <a:gd name="adj2" fmla="val 199"/>
              <a:gd name="adj3" fmla="val 262925"/>
              <a:gd name="adj4" fmla="val -9298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Add a </a:t>
            </a:r>
            <a:r>
              <a:rPr lang="en-US" b="1" dirty="0">
                <a:solidFill>
                  <a:schemeClr val="tx1"/>
                </a:solidFill>
              </a:rPr>
              <a:t>simple_memory_32</a:t>
            </a:r>
            <a:r>
              <a:rPr lang="en-US" dirty="0">
                <a:solidFill>
                  <a:schemeClr val="tx1"/>
                </a:solidFill>
              </a:rPr>
              <a:t> instance</a:t>
            </a:r>
          </a:p>
        </p:txBody>
      </p:sp>
      <p:sp>
        <p:nvSpPr>
          <p:cNvPr id="9" name="Callout: Line 8">
            <a:extLst>
              <a:ext uri="{FF2B5EF4-FFF2-40B4-BE49-F238E27FC236}">
                <a16:creationId xmlns:a16="http://schemas.microsoft.com/office/drawing/2014/main" id="{E2DE20DC-40B2-46E9-BD8A-DAD3DAD42651}"/>
              </a:ext>
            </a:extLst>
          </p:cNvPr>
          <p:cNvSpPr/>
          <p:nvPr/>
        </p:nvSpPr>
        <p:spPr>
          <a:xfrm>
            <a:off x="7177866" y="1579773"/>
            <a:ext cx="3258902" cy="582729"/>
          </a:xfrm>
          <a:prstGeom prst="borderCallout1">
            <a:avLst>
              <a:gd name="adj1" fmla="val 48837"/>
              <a:gd name="adj2" fmla="val 765"/>
              <a:gd name="adj3" fmla="val 136005"/>
              <a:gd name="adj4" fmla="val -10244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the </a:t>
            </a:r>
            <a:r>
              <a:rPr lang="en-US" b="1" dirty="0">
                <a:solidFill>
                  <a:schemeClr val="tx1"/>
                </a:solidFill>
              </a:rPr>
              <a:t>m35_subsys</a:t>
            </a:r>
          </a:p>
        </p:txBody>
      </p:sp>
      <p:pic>
        <p:nvPicPr>
          <p:cNvPr id="12" name="Picture 11" descr="Graphical user interface, text, application, email&#10;&#10;Description automatically generated">
            <a:extLst>
              <a:ext uri="{FF2B5EF4-FFF2-40B4-BE49-F238E27FC236}">
                <a16:creationId xmlns:a16="http://schemas.microsoft.com/office/drawing/2014/main" id="{C48D3957-9264-4D56-963F-836B7B93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5" y="4557936"/>
            <a:ext cx="3282814" cy="1884809"/>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9492751F-741B-44CE-9225-7B9C00EC2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357" y="4557936"/>
            <a:ext cx="3334663" cy="1884809"/>
          </a:xfrm>
          <a:prstGeom prst="rect">
            <a:avLst/>
          </a:prstGeom>
        </p:spPr>
      </p:pic>
      <p:sp>
        <p:nvSpPr>
          <p:cNvPr id="18" name="Arrow: Right 17">
            <a:extLst>
              <a:ext uri="{FF2B5EF4-FFF2-40B4-BE49-F238E27FC236}">
                <a16:creationId xmlns:a16="http://schemas.microsoft.com/office/drawing/2014/main" id="{6AF93FE1-D684-47AB-A3FF-D1EEE7755FFF}"/>
              </a:ext>
            </a:extLst>
          </p:cNvPr>
          <p:cNvSpPr/>
          <p:nvPr/>
        </p:nvSpPr>
        <p:spPr>
          <a:xfrm>
            <a:off x="3888591" y="5500340"/>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Callout: Line 13">
            <a:extLst>
              <a:ext uri="{FF2B5EF4-FFF2-40B4-BE49-F238E27FC236}">
                <a16:creationId xmlns:a16="http://schemas.microsoft.com/office/drawing/2014/main" id="{D5301C8D-C30E-458D-8A3C-B5267E79EA80}"/>
              </a:ext>
            </a:extLst>
          </p:cNvPr>
          <p:cNvSpPr/>
          <p:nvPr/>
        </p:nvSpPr>
        <p:spPr>
          <a:xfrm>
            <a:off x="8628635" y="5208975"/>
            <a:ext cx="3258902" cy="582729"/>
          </a:xfrm>
          <a:prstGeom prst="borderCallout1">
            <a:avLst>
              <a:gd name="adj1" fmla="val 54596"/>
              <a:gd name="adj2" fmla="val -5"/>
              <a:gd name="adj3" fmla="val 199346"/>
              <a:gd name="adj4" fmla="val -6743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Rename it to </a:t>
            </a:r>
            <a:r>
              <a:rPr lang="en-US" b="1" dirty="0" err="1">
                <a:solidFill>
                  <a:schemeClr val="tx1"/>
                </a:solidFill>
              </a:rPr>
              <a:t>sram</a:t>
            </a:r>
            <a:endParaRPr lang="en-US" dirty="0">
              <a:solidFill>
                <a:schemeClr val="tx1"/>
              </a:solidFill>
            </a:endParaRPr>
          </a:p>
        </p:txBody>
      </p:sp>
    </p:spTree>
    <p:extLst>
      <p:ext uri="{BB962C8B-B14F-4D97-AF65-F5344CB8AC3E}">
        <p14:creationId xmlns:p14="http://schemas.microsoft.com/office/powerpoint/2010/main" val="246684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8F3181AC-D73D-4867-A81B-5A9AC7E6F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95" y="1579773"/>
            <a:ext cx="3258902" cy="2934260"/>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Add the SRAM to the memory map</a:t>
            </a:r>
            <a:endParaRPr lang="en-US" dirty="0">
              <a:solidFill>
                <a:schemeClr val="bg1">
                  <a:lumMod val="65000"/>
                </a:schemeClr>
              </a:solidFill>
            </a:endParaRPr>
          </a:p>
        </p:txBody>
      </p:sp>
      <p:sp>
        <p:nvSpPr>
          <p:cNvPr id="9" name="Callout: Line 8">
            <a:extLst>
              <a:ext uri="{FF2B5EF4-FFF2-40B4-BE49-F238E27FC236}">
                <a16:creationId xmlns:a16="http://schemas.microsoft.com/office/drawing/2014/main" id="{E2DE20DC-40B2-46E9-BD8A-DAD3DAD42651}"/>
              </a:ext>
            </a:extLst>
          </p:cNvPr>
          <p:cNvSpPr/>
          <p:nvPr/>
        </p:nvSpPr>
        <p:spPr>
          <a:xfrm>
            <a:off x="7177866" y="2888456"/>
            <a:ext cx="3258902" cy="660088"/>
          </a:xfrm>
          <a:prstGeom prst="borderCallout1">
            <a:avLst>
              <a:gd name="adj1" fmla="val 48837"/>
              <a:gd name="adj2" fmla="val 765"/>
              <a:gd name="adj3" fmla="val 198279"/>
              <a:gd name="adj4" fmla="val -120464"/>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Add the SRAM to the memory map</a:t>
            </a:r>
            <a:endParaRPr lang="en-US" b="1" dirty="0">
              <a:solidFill>
                <a:schemeClr val="tx1"/>
              </a:solidFill>
            </a:endParaRPr>
          </a:p>
        </p:txBody>
      </p:sp>
      <p:pic>
        <p:nvPicPr>
          <p:cNvPr id="6" name="Picture 5" descr="Graphical user interface, table&#10;&#10;Description automatically generated">
            <a:extLst>
              <a:ext uri="{FF2B5EF4-FFF2-40B4-BE49-F238E27FC236}">
                <a16:creationId xmlns:a16="http://schemas.microsoft.com/office/drawing/2014/main" id="{9684BE28-9E97-4178-A67E-FB553AA7E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5" y="4759807"/>
            <a:ext cx="6031684" cy="1586575"/>
          </a:xfrm>
          <a:prstGeom prst="rect">
            <a:avLst/>
          </a:prstGeom>
        </p:spPr>
      </p:pic>
      <p:sp>
        <p:nvSpPr>
          <p:cNvPr id="17" name="Callout: Line 16">
            <a:extLst>
              <a:ext uri="{FF2B5EF4-FFF2-40B4-BE49-F238E27FC236}">
                <a16:creationId xmlns:a16="http://schemas.microsoft.com/office/drawing/2014/main" id="{4B1AB0CD-4699-47FC-A135-CC0C2EE62815}"/>
              </a:ext>
            </a:extLst>
          </p:cNvPr>
          <p:cNvSpPr/>
          <p:nvPr/>
        </p:nvSpPr>
        <p:spPr>
          <a:xfrm>
            <a:off x="7177866" y="4653920"/>
            <a:ext cx="3258902" cy="660088"/>
          </a:xfrm>
          <a:prstGeom prst="borderCallout1">
            <a:avLst>
              <a:gd name="adj1" fmla="val 48837"/>
              <a:gd name="adj2" fmla="val 765"/>
              <a:gd name="adj3" fmla="val 61022"/>
              <a:gd name="adj4" fmla="val -404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Reconfigure the router</a:t>
            </a:r>
            <a:endParaRPr lang="en-US" b="1" dirty="0">
              <a:solidFill>
                <a:schemeClr val="tx1"/>
              </a:solidFill>
            </a:endParaRPr>
          </a:p>
        </p:txBody>
      </p:sp>
      <p:sp>
        <p:nvSpPr>
          <p:cNvPr id="19" name="Arrow: Right 18">
            <a:extLst>
              <a:ext uri="{FF2B5EF4-FFF2-40B4-BE49-F238E27FC236}">
                <a16:creationId xmlns:a16="http://schemas.microsoft.com/office/drawing/2014/main" id="{876F3C75-D37A-468B-9B36-584813EA7767}"/>
              </a:ext>
            </a:extLst>
          </p:cNvPr>
          <p:cNvSpPr/>
          <p:nvPr/>
        </p:nvSpPr>
        <p:spPr>
          <a:xfrm rot="5400000">
            <a:off x="1931195" y="4593538"/>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469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2614F3CF-48C6-4F31-98EC-9EBB96A62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139" y="1585732"/>
            <a:ext cx="7209367" cy="30533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Connect the SRAM reset pin</a:t>
            </a:r>
            <a:endParaRPr lang="en-US" dirty="0">
              <a:solidFill>
                <a:schemeClr val="bg1">
                  <a:lumMod val="65000"/>
                </a:schemeClr>
              </a:solidFill>
            </a:endParaRPr>
          </a:p>
        </p:txBody>
      </p:sp>
      <p:sp>
        <p:nvSpPr>
          <p:cNvPr id="9" name="Callout: Line 8">
            <a:extLst>
              <a:ext uri="{FF2B5EF4-FFF2-40B4-BE49-F238E27FC236}">
                <a16:creationId xmlns:a16="http://schemas.microsoft.com/office/drawing/2014/main" id="{E2DE20DC-40B2-46E9-BD8A-DAD3DAD42651}"/>
              </a:ext>
            </a:extLst>
          </p:cNvPr>
          <p:cNvSpPr/>
          <p:nvPr/>
        </p:nvSpPr>
        <p:spPr>
          <a:xfrm>
            <a:off x="5357455" y="5069593"/>
            <a:ext cx="3258902" cy="660088"/>
          </a:xfrm>
          <a:prstGeom prst="borderCallout1">
            <a:avLst>
              <a:gd name="adj1" fmla="val 543"/>
              <a:gd name="adj2" fmla="val 52506"/>
              <a:gd name="adj3" fmla="val -331682"/>
              <a:gd name="adj4" fmla="val 9216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a:t>
            </a:r>
            <a:r>
              <a:rPr lang="en-US" b="1" dirty="0" err="1">
                <a:solidFill>
                  <a:schemeClr val="tx1"/>
                </a:solidFill>
              </a:rPr>
              <a:t>sram.reset_in</a:t>
            </a:r>
            <a:r>
              <a:rPr lang="en-US" dirty="0">
                <a:solidFill>
                  <a:schemeClr val="tx1"/>
                </a:solidFill>
              </a:rPr>
              <a:t> to </a:t>
            </a:r>
            <a:r>
              <a:rPr lang="en-US" b="1" dirty="0" err="1">
                <a:solidFill>
                  <a:schemeClr val="tx1"/>
                </a:solidFill>
              </a:rPr>
              <a:t>main_reset</a:t>
            </a:r>
            <a:endParaRPr lang="en-US" b="1" dirty="0">
              <a:solidFill>
                <a:schemeClr val="tx1"/>
              </a:solidFill>
            </a:endParaRPr>
          </a:p>
        </p:txBody>
      </p:sp>
    </p:spTree>
    <p:extLst>
      <p:ext uri="{BB962C8B-B14F-4D97-AF65-F5344CB8AC3E}">
        <p14:creationId xmlns:p14="http://schemas.microsoft.com/office/powerpoint/2010/main" val="114022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2F302-630B-4DF6-9BEE-CCD8B6697E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1082" y="1838852"/>
            <a:ext cx="9118833" cy="213622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8: Replace the M7 with M35</a:t>
            </a:r>
            <a:br>
              <a:rPr lang="en-US" dirty="0"/>
            </a:br>
            <a:r>
              <a:rPr lang="en-US" sz="2400" dirty="0">
                <a:solidFill>
                  <a:srgbClr val="FFFFFF">
                    <a:lumMod val="65000"/>
                  </a:srgbClr>
                </a:solidFill>
              </a:rPr>
              <a:t>Set up the memory map</a:t>
            </a:r>
            <a:endParaRPr lang="en-US" dirty="0">
              <a:solidFill>
                <a:schemeClr val="bg1">
                  <a:lumMod val="65000"/>
                </a:schemeClr>
              </a:solidFill>
            </a:endParaRPr>
          </a:p>
        </p:txBody>
      </p:sp>
      <p:sp>
        <p:nvSpPr>
          <p:cNvPr id="9" name="Callout: Line 8">
            <a:extLst>
              <a:ext uri="{FF2B5EF4-FFF2-40B4-BE49-F238E27FC236}">
                <a16:creationId xmlns:a16="http://schemas.microsoft.com/office/drawing/2014/main" id="{E2DE20DC-40B2-46E9-BD8A-DAD3DAD42651}"/>
              </a:ext>
            </a:extLst>
          </p:cNvPr>
          <p:cNvSpPr/>
          <p:nvPr/>
        </p:nvSpPr>
        <p:spPr>
          <a:xfrm>
            <a:off x="2449585" y="4661994"/>
            <a:ext cx="6166772" cy="1638137"/>
          </a:xfrm>
          <a:prstGeom prst="borderCallout1">
            <a:avLst>
              <a:gd name="adj1" fmla="val 543"/>
              <a:gd name="adj2" fmla="val 52506"/>
              <a:gd name="adj3" fmla="val -78167"/>
              <a:gd name="adj4" fmla="val 62779"/>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 Adjust ranges:</a:t>
            </a:r>
          </a:p>
          <a:p>
            <a:r>
              <a:rPr lang="en-US" dirty="0">
                <a:solidFill>
                  <a:schemeClr val="tx1"/>
                </a:solidFill>
                <a:latin typeface="Consolas" panose="020B0609020204030204" pitchFamily="49" charset="0"/>
              </a:rPr>
              <a:t>SRAM:  Start = 0x00000000, Size = 0x00010000</a:t>
            </a:r>
          </a:p>
          <a:p>
            <a:r>
              <a:rPr lang="en-US" dirty="0">
                <a:solidFill>
                  <a:schemeClr val="tx1"/>
                </a:solidFill>
                <a:latin typeface="Consolas" panose="020B0609020204030204" pitchFamily="49" charset="0"/>
              </a:rPr>
              <a:t>DDR:   Start = 0x20000000, Size = 0x00020000</a:t>
            </a:r>
          </a:p>
          <a:p>
            <a:r>
              <a:rPr lang="en-US" dirty="0">
                <a:solidFill>
                  <a:schemeClr val="tx1"/>
                </a:solidFill>
                <a:latin typeface="Consolas" panose="020B0609020204030204" pitchFamily="49" charset="0"/>
              </a:rPr>
              <a:t>DMA:   Start = 0x4c010000, Size = 0x00001000</a:t>
            </a:r>
          </a:p>
          <a:p>
            <a:r>
              <a:rPr lang="en-US" dirty="0">
                <a:solidFill>
                  <a:schemeClr val="tx1"/>
                </a:solidFill>
                <a:latin typeface="Consolas" panose="020B0609020204030204" pitchFamily="49" charset="0"/>
              </a:rPr>
              <a:t>UART0: Start = 0x4c000000, Size = 0x00001000</a:t>
            </a:r>
          </a:p>
        </p:txBody>
      </p:sp>
      <p:sp>
        <p:nvSpPr>
          <p:cNvPr id="5" name="Callout: Line 4">
            <a:extLst>
              <a:ext uri="{FF2B5EF4-FFF2-40B4-BE49-F238E27FC236}">
                <a16:creationId xmlns:a16="http://schemas.microsoft.com/office/drawing/2014/main" id="{59DB98FD-CEC1-4051-BCB9-72F877F4663E}"/>
              </a:ext>
            </a:extLst>
          </p:cNvPr>
          <p:cNvSpPr/>
          <p:nvPr/>
        </p:nvSpPr>
        <p:spPr>
          <a:xfrm>
            <a:off x="8491050" y="3851607"/>
            <a:ext cx="3258902" cy="582729"/>
          </a:xfrm>
          <a:prstGeom prst="borderCallout1">
            <a:avLst>
              <a:gd name="adj1" fmla="val -2988"/>
              <a:gd name="adj2" fmla="val 48390"/>
              <a:gd name="adj3" fmla="val -274283"/>
              <a:gd name="adj4" fmla="val 381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Reconfigure the router connections</a:t>
            </a:r>
          </a:p>
        </p:txBody>
      </p:sp>
    </p:spTree>
    <p:extLst>
      <p:ext uri="{BB962C8B-B14F-4D97-AF65-F5344CB8AC3E}">
        <p14:creationId xmlns:p14="http://schemas.microsoft.com/office/powerpoint/2010/main" val="4189793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b="1"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4798418"/>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5114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F497C4-F737-4906-96E2-0D65DC87A0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7719" y="1612669"/>
            <a:ext cx="5674413" cy="219987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9: Set run options</a:t>
            </a:r>
            <a:br>
              <a:rPr lang="en-US" dirty="0"/>
            </a:br>
            <a:r>
              <a:rPr lang="en-US" sz="2400" dirty="0">
                <a:solidFill>
                  <a:srgbClr val="FFFFFF">
                    <a:lumMod val="65000"/>
                  </a:srgbClr>
                </a:solidFill>
              </a:rPr>
              <a:t>Set run options</a:t>
            </a:r>
            <a:br>
              <a:rPr lang="en-US" dirty="0"/>
            </a:br>
            <a:endParaRPr lang="en-US" dirty="0">
              <a:solidFill>
                <a:schemeClr val="bg1">
                  <a:lumMod val="65000"/>
                </a:schemeClr>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4287768" y="2803834"/>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51F1B645-D87E-40E5-B0C3-273490F6A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5" y="1612669"/>
            <a:ext cx="3772426" cy="3515216"/>
          </a:xfrm>
          <a:prstGeom prst="rect">
            <a:avLst/>
          </a:prstGeom>
        </p:spPr>
      </p:pic>
      <p:sp>
        <p:nvSpPr>
          <p:cNvPr id="10" name="Callout: Line 9">
            <a:extLst>
              <a:ext uri="{FF2B5EF4-FFF2-40B4-BE49-F238E27FC236}">
                <a16:creationId xmlns:a16="http://schemas.microsoft.com/office/drawing/2014/main" id="{7ACCCD34-6431-4ABD-8FE4-936DF46AE886}"/>
              </a:ext>
            </a:extLst>
          </p:cNvPr>
          <p:cNvSpPr/>
          <p:nvPr/>
        </p:nvSpPr>
        <p:spPr>
          <a:xfrm>
            <a:off x="4713109" y="3812547"/>
            <a:ext cx="6765381" cy="2084913"/>
          </a:xfrm>
          <a:prstGeom prst="borderCallout1">
            <a:avLst>
              <a:gd name="adj1" fmla="val -319"/>
              <a:gd name="adj2" fmla="val 50025"/>
              <a:gd name="adj3" fmla="val -58456"/>
              <a:gd name="adj4" fmla="val 3481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t>
            </a:r>
            <a:r>
              <a:rPr lang="en-US" sz="1400" dirty="0" err="1">
                <a:solidFill>
                  <a:schemeClr val="tx1"/>
                </a:solidFill>
              </a:rPr>
              <a:t>cciparam</a:t>
            </a:r>
            <a:r>
              <a:rPr lang="en-US" sz="1400" dirty="0">
                <a:solidFill>
                  <a:schemeClr val="tx1"/>
                </a:solidFill>
              </a:rPr>
              <a:t> a55m35.a55_subsys.loader.source0=`</a:t>
            </a:r>
            <a:r>
              <a:rPr lang="en-US" sz="1400" dirty="0" err="1">
                <a:solidFill>
                  <a:schemeClr val="tx1"/>
                </a:solidFill>
              </a:rPr>
              <a:t>heliumlib</a:t>
            </a:r>
            <a:r>
              <a:rPr lang="en-US" sz="1400" dirty="0">
                <a:solidFill>
                  <a:schemeClr val="tx1"/>
                </a:solidFill>
              </a:rPr>
              <a:t>`/</a:t>
            </a:r>
            <a:r>
              <a:rPr lang="en-US" sz="1400" dirty="0" err="1">
                <a:solidFill>
                  <a:schemeClr val="tx1"/>
                </a:solidFill>
              </a:rPr>
              <a:t>releasecatalog</a:t>
            </a:r>
            <a:r>
              <a:rPr lang="en-US" sz="1400" dirty="0">
                <a:solidFill>
                  <a:schemeClr val="tx1"/>
                </a:solidFill>
              </a:rPr>
              <a:t>/cadence.com/software/</a:t>
            </a:r>
            <a:r>
              <a:rPr lang="en-US" sz="1400" dirty="0" err="1">
                <a:solidFill>
                  <a:schemeClr val="tx1"/>
                </a:solidFill>
              </a:rPr>
              <a:t>vexpress_simple_soc</a:t>
            </a:r>
            <a:r>
              <a:rPr lang="en-US" sz="1400" dirty="0">
                <a:solidFill>
                  <a:schemeClr val="tx1"/>
                </a:solidFill>
              </a:rPr>
              <a:t>/images/linux-armv82-gic600.axf  </a:t>
            </a:r>
          </a:p>
          <a:p>
            <a:r>
              <a:rPr lang="en-US" sz="1400" dirty="0">
                <a:solidFill>
                  <a:schemeClr val="tx1"/>
                </a:solidFill>
              </a:rPr>
              <a:t>-</a:t>
            </a:r>
            <a:r>
              <a:rPr lang="en-US" sz="1400" dirty="0" err="1">
                <a:solidFill>
                  <a:schemeClr val="tx1"/>
                </a:solidFill>
              </a:rPr>
              <a:t>cciparam</a:t>
            </a:r>
            <a:r>
              <a:rPr lang="en-US" sz="1400" dirty="0">
                <a:solidFill>
                  <a:schemeClr val="tx1"/>
                </a:solidFill>
              </a:rPr>
              <a:t> a55m35.a55_subsys.loader.source1=`</a:t>
            </a:r>
            <a:r>
              <a:rPr lang="en-US" sz="1400" dirty="0" err="1">
                <a:solidFill>
                  <a:schemeClr val="tx1"/>
                </a:solidFill>
              </a:rPr>
              <a:t>heliumlib</a:t>
            </a:r>
            <a:r>
              <a:rPr lang="en-US" sz="1400" dirty="0">
                <a:solidFill>
                  <a:schemeClr val="tx1"/>
                </a:solidFill>
              </a:rPr>
              <a:t>`/</a:t>
            </a:r>
            <a:r>
              <a:rPr lang="en-US" sz="1400" dirty="0" err="1">
                <a:solidFill>
                  <a:schemeClr val="tx1"/>
                </a:solidFill>
              </a:rPr>
              <a:t>releasecatalog</a:t>
            </a:r>
            <a:r>
              <a:rPr lang="en-US" sz="1400" dirty="0">
                <a:solidFill>
                  <a:schemeClr val="tx1"/>
                </a:solidFill>
              </a:rPr>
              <a:t>/cadence.com/software/</a:t>
            </a:r>
            <a:r>
              <a:rPr lang="en-US" sz="1400" dirty="0" err="1">
                <a:solidFill>
                  <a:schemeClr val="tx1"/>
                </a:solidFill>
              </a:rPr>
              <a:t>vexpress_simple_soc</a:t>
            </a:r>
            <a:r>
              <a:rPr lang="en-US" sz="1400" dirty="0">
                <a:solidFill>
                  <a:schemeClr val="tx1"/>
                </a:solidFill>
              </a:rPr>
              <a:t>/images/boot-armv8.bin  </a:t>
            </a:r>
          </a:p>
          <a:p>
            <a:r>
              <a:rPr lang="en-US" sz="1400" dirty="0">
                <a:solidFill>
                  <a:schemeClr val="tx1"/>
                </a:solidFill>
              </a:rPr>
              <a:t>-</a:t>
            </a:r>
            <a:r>
              <a:rPr lang="en-US" sz="1400" dirty="0" err="1">
                <a:solidFill>
                  <a:schemeClr val="tx1"/>
                </a:solidFill>
              </a:rPr>
              <a:t>cciparam</a:t>
            </a:r>
            <a:r>
              <a:rPr lang="en-US" sz="1400" dirty="0">
                <a:solidFill>
                  <a:schemeClr val="tx1"/>
                </a:solidFill>
              </a:rPr>
              <a:t> a55m35.a55_subsys.loader.destination1=0x0 </a:t>
            </a:r>
          </a:p>
          <a:p>
            <a:r>
              <a:rPr lang="en-US" sz="1400" dirty="0">
                <a:solidFill>
                  <a:schemeClr val="tx1"/>
                </a:solidFill>
              </a:rPr>
              <a:t>-</a:t>
            </a:r>
            <a:r>
              <a:rPr lang="en-US" sz="1400" dirty="0" err="1">
                <a:solidFill>
                  <a:schemeClr val="tx1"/>
                </a:solidFill>
              </a:rPr>
              <a:t>cciparam</a:t>
            </a:r>
            <a:r>
              <a:rPr lang="en-US" sz="1400" dirty="0">
                <a:solidFill>
                  <a:schemeClr val="tx1"/>
                </a:solidFill>
              </a:rPr>
              <a:t> a55m35.m35_subsys.loader.source0=${TRAINING_MAT_DIR}/images/</a:t>
            </a:r>
            <a:r>
              <a:rPr lang="en-US" sz="1400" dirty="0" err="1">
                <a:solidFill>
                  <a:schemeClr val="tx1"/>
                </a:solidFill>
              </a:rPr>
              <a:t>cpuinfo.elf</a:t>
            </a:r>
            <a:endParaRPr lang="en-US" sz="1400" b="1" dirty="0">
              <a:solidFill>
                <a:schemeClr val="tx1"/>
              </a:solidFill>
            </a:endParaRPr>
          </a:p>
        </p:txBody>
      </p:sp>
      <p:sp>
        <p:nvSpPr>
          <p:cNvPr id="7" name="Callout: Line 6">
            <a:extLst>
              <a:ext uri="{FF2B5EF4-FFF2-40B4-BE49-F238E27FC236}">
                <a16:creationId xmlns:a16="http://schemas.microsoft.com/office/drawing/2014/main" id="{EF71B37A-E76B-40B1-8513-C14DFB878202}"/>
              </a:ext>
            </a:extLst>
          </p:cNvPr>
          <p:cNvSpPr/>
          <p:nvPr/>
        </p:nvSpPr>
        <p:spPr>
          <a:xfrm>
            <a:off x="1425472" y="5471170"/>
            <a:ext cx="2786649" cy="980334"/>
          </a:xfrm>
          <a:prstGeom prst="borderCallout1">
            <a:avLst>
              <a:gd name="adj1" fmla="val 80975"/>
              <a:gd name="adj2" fmla="val 99697"/>
              <a:gd name="adj3" fmla="val 35674"/>
              <a:gd name="adj4" fmla="val 23199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TRAINING_MAT_DIR </a:t>
            </a:r>
            <a:r>
              <a:rPr lang="en-US" sz="1400" dirty="0">
                <a:solidFill>
                  <a:schemeClr val="tx1"/>
                </a:solidFill>
              </a:rPr>
              <a:t>is set by the </a:t>
            </a:r>
            <a:r>
              <a:rPr lang="en-US" sz="1400" b="1" dirty="0" err="1">
                <a:solidFill>
                  <a:schemeClr val="tx1"/>
                </a:solidFill>
              </a:rPr>
              <a:t>setup.csh</a:t>
            </a:r>
            <a:r>
              <a:rPr lang="en-US" sz="1400" b="1" dirty="0">
                <a:solidFill>
                  <a:schemeClr val="tx1"/>
                </a:solidFill>
              </a:rPr>
              <a:t> </a:t>
            </a:r>
            <a:r>
              <a:rPr lang="en-US" sz="1400" dirty="0">
                <a:solidFill>
                  <a:schemeClr val="tx1"/>
                </a:solidFill>
              </a:rPr>
              <a:t>script accompanying the training materials for this lab</a:t>
            </a:r>
            <a:endParaRPr lang="en-US" sz="1400" b="1" dirty="0">
              <a:solidFill>
                <a:schemeClr val="tx1"/>
              </a:solidFill>
            </a:endParaRPr>
          </a:p>
        </p:txBody>
      </p:sp>
    </p:spTree>
    <p:extLst>
      <p:ext uri="{BB962C8B-B14F-4D97-AF65-F5344CB8AC3E}">
        <p14:creationId xmlns:p14="http://schemas.microsoft.com/office/powerpoint/2010/main" val="3047355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b="1"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5234646"/>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1371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35A545-FA04-472A-883A-CE79F48792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6174" y="1630102"/>
            <a:ext cx="3947609" cy="3319875"/>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9: Save the platform to a catalog</a:t>
            </a:r>
            <a:br>
              <a:rPr lang="en-US" dirty="0"/>
            </a:br>
            <a:r>
              <a:rPr lang="en-US" sz="2400" dirty="0">
                <a:solidFill>
                  <a:srgbClr val="FFFFFF">
                    <a:lumMod val="65000"/>
                  </a:srgbClr>
                </a:solidFill>
              </a:rPr>
              <a:t>Save to catalog</a:t>
            </a:r>
            <a:br>
              <a:rPr lang="en-US" dirty="0"/>
            </a:br>
            <a:endParaRPr lang="en-US" dirty="0">
              <a:solidFill>
                <a:schemeClr val="bg1">
                  <a:lumMod val="65000"/>
                </a:schemeClr>
              </a:solidFill>
            </a:endParaRPr>
          </a:p>
        </p:txBody>
      </p:sp>
      <p:sp>
        <p:nvSpPr>
          <p:cNvPr id="68" name="Arrow: Right 67">
            <a:extLst>
              <a:ext uri="{FF2B5EF4-FFF2-40B4-BE49-F238E27FC236}">
                <a16:creationId xmlns:a16="http://schemas.microsoft.com/office/drawing/2014/main" id="{7475E882-A207-4D40-8A6D-EADA3C722DCD}"/>
              </a:ext>
            </a:extLst>
          </p:cNvPr>
          <p:cNvSpPr/>
          <p:nvPr/>
        </p:nvSpPr>
        <p:spPr>
          <a:xfrm>
            <a:off x="5481226" y="2690307"/>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Callout: Line 9">
            <a:extLst>
              <a:ext uri="{FF2B5EF4-FFF2-40B4-BE49-F238E27FC236}">
                <a16:creationId xmlns:a16="http://schemas.microsoft.com/office/drawing/2014/main" id="{7ACCCD34-6431-4ABD-8FE4-936DF46AE886}"/>
              </a:ext>
            </a:extLst>
          </p:cNvPr>
          <p:cNvSpPr/>
          <p:nvPr/>
        </p:nvSpPr>
        <p:spPr>
          <a:xfrm>
            <a:off x="2022087" y="5034767"/>
            <a:ext cx="5897122" cy="1136578"/>
          </a:xfrm>
          <a:prstGeom prst="borderCallout1">
            <a:avLst>
              <a:gd name="adj1" fmla="val 2414"/>
              <a:gd name="adj2" fmla="val 32665"/>
              <a:gd name="adj3" fmla="val -148786"/>
              <a:gd name="adj4" fmla="val 77807"/>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rPr>
              <a:t>Create a new catalog</a:t>
            </a:r>
          </a:p>
          <a:p>
            <a:pPr marL="342900" indent="-342900">
              <a:buAutoNum type="arabicPeriod"/>
            </a:pPr>
            <a:r>
              <a:rPr lang="en-US" sz="1400" dirty="0">
                <a:solidFill>
                  <a:schemeClr val="tx1"/>
                </a:solidFill>
              </a:rPr>
              <a:t>Give it a name and browse to any directory for its location. </a:t>
            </a:r>
            <a:r>
              <a:rPr lang="en-US" sz="1400" b="1" dirty="0">
                <a:solidFill>
                  <a:schemeClr val="tx1"/>
                </a:solidFill>
              </a:rPr>
              <a:t>Remember this directory, it will be used later.</a:t>
            </a:r>
          </a:p>
          <a:p>
            <a:pPr marL="342900" indent="-342900">
              <a:buAutoNum type="arabicPeriod"/>
            </a:pPr>
            <a:r>
              <a:rPr lang="en-US" sz="1400" dirty="0">
                <a:solidFill>
                  <a:schemeClr val="tx1"/>
                </a:solidFill>
              </a:rPr>
              <a:t>Name the platform </a:t>
            </a:r>
            <a:r>
              <a:rPr lang="en-US" sz="1400" b="1" dirty="0">
                <a:solidFill>
                  <a:schemeClr val="tx1"/>
                </a:solidFill>
              </a:rPr>
              <a:t>a55m35</a:t>
            </a:r>
            <a:endParaRPr lang="en-US" sz="1400" dirty="0">
              <a:solidFill>
                <a:schemeClr val="tx1"/>
              </a:solidFill>
            </a:endParaRPr>
          </a:p>
          <a:p>
            <a:pPr marL="342900" indent="-342900">
              <a:buAutoNum type="arabicPeriod"/>
            </a:pPr>
            <a:r>
              <a:rPr lang="en-US" sz="1400" dirty="0">
                <a:solidFill>
                  <a:schemeClr val="tx1"/>
                </a:solidFill>
              </a:rPr>
              <a:t>Name the platform variant </a:t>
            </a:r>
            <a:r>
              <a:rPr lang="en-US" sz="1400" b="1" dirty="0" err="1">
                <a:solidFill>
                  <a:schemeClr val="tx1"/>
                </a:solidFill>
              </a:rPr>
              <a:t>vdefault</a:t>
            </a:r>
            <a:endParaRPr lang="en-US" sz="1400" dirty="0">
              <a:solidFill>
                <a:schemeClr val="tx1"/>
              </a:solidFill>
            </a:endParaRPr>
          </a:p>
        </p:txBody>
      </p:sp>
      <p:pic>
        <p:nvPicPr>
          <p:cNvPr id="4" name="Picture 3" descr="Graphical user interface, application&#10;&#10;Description automatically generated">
            <a:extLst>
              <a:ext uri="{FF2B5EF4-FFF2-40B4-BE49-F238E27FC236}">
                <a16:creationId xmlns:a16="http://schemas.microsoft.com/office/drawing/2014/main" id="{4370A306-048A-4247-992F-DC9BDC58F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64" y="1630102"/>
            <a:ext cx="3734321" cy="2543530"/>
          </a:xfrm>
          <a:prstGeom prst="rect">
            <a:avLst/>
          </a:prstGeom>
        </p:spPr>
      </p:pic>
    </p:spTree>
    <p:extLst>
      <p:ext uri="{BB962C8B-B14F-4D97-AF65-F5344CB8AC3E}">
        <p14:creationId xmlns:p14="http://schemas.microsoft.com/office/powerpoint/2010/main" val="380517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b="1"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5721208"/>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70279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1E63FB-4987-4C56-B46D-208C8D165AC6}"/>
              </a:ext>
            </a:extLst>
          </p:cNvPr>
          <p:cNvPicPr>
            <a:picLocks noChangeAspect="1"/>
          </p:cNvPicPr>
          <p:nvPr/>
        </p:nvPicPr>
        <p:blipFill rotWithShape="1">
          <a:blip r:embed="rId3"/>
          <a:srcRect l="35403"/>
          <a:stretch/>
        </p:blipFill>
        <p:spPr>
          <a:xfrm>
            <a:off x="6283353" y="2110027"/>
            <a:ext cx="3747608" cy="2762636"/>
          </a:xfrm>
          <a:prstGeom prst="rect">
            <a:avLst/>
          </a:prstGeom>
        </p:spPr>
      </p:pic>
      <p:pic>
        <p:nvPicPr>
          <p:cNvPr id="5" name="Picture 4">
            <a:extLst>
              <a:ext uri="{FF2B5EF4-FFF2-40B4-BE49-F238E27FC236}">
                <a16:creationId xmlns:a16="http://schemas.microsoft.com/office/drawing/2014/main" id="{D361A126-12CC-4C24-89E0-F2611D3C58C6}"/>
              </a:ext>
            </a:extLst>
          </p:cNvPr>
          <p:cNvPicPr>
            <a:picLocks noChangeAspect="1"/>
          </p:cNvPicPr>
          <p:nvPr/>
        </p:nvPicPr>
        <p:blipFill rotWithShape="1">
          <a:blip r:embed="rId4"/>
          <a:srcRect l="40584"/>
          <a:stretch/>
        </p:blipFill>
        <p:spPr>
          <a:xfrm>
            <a:off x="1325459" y="2110027"/>
            <a:ext cx="2835711" cy="2019582"/>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10: Build &amp; run the platform (GUI)</a:t>
            </a:r>
            <a:br>
              <a:rPr lang="en-US" dirty="0"/>
            </a:br>
            <a:r>
              <a:rPr lang="en-US" sz="2400" dirty="0">
                <a:solidFill>
                  <a:schemeClr val="bg1">
                    <a:lumMod val="65000"/>
                  </a:schemeClr>
                </a:solidFill>
              </a:rPr>
              <a:t>Build and run the platform from the GUI</a:t>
            </a:r>
            <a:endParaRPr lang="en-US" dirty="0"/>
          </a:p>
        </p:txBody>
      </p:sp>
      <p:sp>
        <p:nvSpPr>
          <p:cNvPr id="28" name="Arrow: Right 27">
            <a:extLst>
              <a:ext uri="{FF2B5EF4-FFF2-40B4-BE49-F238E27FC236}">
                <a16:creationId xmlns:a16="http://schemas.microsoft.com/office/drawing/2014/main" id="{BE811D57-5567-4F87-98F3-E93574E91910}"/>
              </a:ext>
            </a:extLst>
          </p:cNvPr>
          <p:cNvSpPr/>
          <p:nvPr/>
        </p:nvSpPr>
        <p:spPr>
          <a:xfrm>
            <a:off x="4796920" y="4144308"/>
            <a:ext cx="850683" cy="461768"/>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allout: Line 28">
            <a:extLst>
              <a:ext uri="{FF2B5EF4-FFF2-40B4-BE49-F238E27FC236}">
                <a16:creationId xmlns:a16="http://schemas.microsoft.com/office/drawing/2014/main" id="{BFDD73C5-4ED1-45A9-802F-05A50B46B4C0}"/>
              </a:ext>
            </a:extLst>
          </p:cNvPr>
          <p:cNvSpPr/>
          <p:nvPr/>
        </p:nvSpPr>
        <p:spPr>
          <a:xfrm>
            <a:off x="1919830" y="5544310"/>
            <a:ext cx="2936649" cy="362511"/>
          </a:xfrm>
          <a:prstGeom prst="borderCallout1">
            <a:avLst>
              <a:gd name="adj1" fmla="val -800"/>
              <a:gd name="adj2" fmla="val 51712"/>
              <a:gd name="adj3" fmla="val -517273"/>
              <a:gd name="adj4" fmla="val 28005"/>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 Build the platform </a:t>
            </a:r>
          </a:p>
        </p:txBody>
      </p:sp>
      <p:sp>
        <p:nvSpPr>
          <p:cNvPr id="30" name="Callout: Line 29">
            <a:extLst>
              <a:ext uri="{FF2B5EF4-FFF2-40B4-BE49-F238E27FC236}">
                <a16:creationId xmlns:a16="http://schemas.microsoft.com/office/drawing/2014/main" id="{3A471FE8-523A-4F0F-B816-12DABF3022FD}"/>
              </a:ext>
            </a:extLst>
          </p:cNvPr>
          <p:cNvSpPr/>
          <p:nvPr/>
        </p:nvSpPr>
        <p:spPr>
          <a:xfrm>
            <a:off x="6335240" y="5544310"/>
            <a:ext cx="2936649" cy="362511"/>
          </a:xfrm>
          <a:prstGeom prst="borderCallout1">
            <a:avLst>
              <a:gd name="adj1" fmla="val -800"/>
              <a:gd name="adj2" fmla="val 51712"/>
              <a:gd name="adj3" fmla="val -236474"/>
              <a:gd name="adj4" fmla="val 67206"/>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 Run the platform </a:t>
            </a:r>
          </a:p>
        </p:txBody>
      </p:sp>
    </p:spTree>
    <p:extLst>
      <p:ext uri="{BB962C8B-B14F-4D97-AF65-F5344CB8AC3E}">
        <p14:creationId xmlns:p14="http://schemas.microsoft.com/office/powerpoint/2010/main" val="380972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dirty="0"/>
              <a:t>Steps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vert="horz" lIns="0" tIns="45720" rIns="91440" bIns="45720" rtlCol="0" anchor="t">
            <a:noAutofit/>
          </a:bodyPr>
          <a:lstStyle/>
          <a:p>
            <a:r>
              <a:rPr lang="en-US" b="1" dirty="0"/>
              <a:t>Step 1 – Create the ARM Fast Models</a:t>
            </a:r>
          </a:p>
          <a:p>
            <a:r>
              <a:rPr lang="en-US" dirty="0"/>
              <a:t>Step 2 – Create a new platform</a:t>
            </a:r>
          </a:p>
          <a:p>
            <a:r>
              <a:rPr lang="en-US" dirty="0"/>
              <a:t>Step 3 – Instantiate the a53_gic400 platform</a:t>
            </a:r>
          </a:p>
          <a:p>
            <a:r>
              <a:rPr lang="en-US" dirty="0"/>
              <a:t>Step 4 – Replace the A53 with A55</a:t>
            </a:r>
          </a:p>
          <a:p>
            <a:r>
              <a:rPr lang="en-US" dirty="0"/>
              <a:t>Step 5 – Replace the GIC400 with GIC600</a:t>
            </a:r>
          </a:p>
          <a:p>
            <a:r>
              <a:rPr lang="en-US" dirty="0"/>
              <a:t>Step 6 – Clean up</a:t>
            </a:r>
          </a:p>
          <a:p>
            <a:r>
              <a:rPr lang="en-US" dirty="0"/>
              <a:t>Step 7 – Instantiate the basic_m7 platform</a:t>
            </a:r>
          </a:p>
          <a:p>
            <a:r>
              <a:rPr lang="en-US" dirty="0"/>
              <a:t>Step 8 – Replace the M7 with M35</a:t>
            </a:r>
          </a:p>
          <a:p>
            <a:r>
              <a:rPr lang="en-US" dirty="0"/>
              <a:t>Step 9 – Set run options</a:t>
            </a:r>
          </a:p>
          <a:p>
            <a:r>
              <a:rPr lang="en-US" dirty="0"/>
              <a:t>Step 10 – Save the platform to a catalog</a:t>
            </a:r>
          </a:p>
          <a:p>
            <a:r>
              <a:rPr lang="en-US" dirty="0"/>
              <a:t>Step 11 – Build &amp; run the platform</a:t>
            </a:r>
          </a:p>
        </p:txBody>
      </p:sp>
      <p:sp>
        <p:nvSpPr>
          <p:cNvPr id="2" name="Rectangle: Rounded Corners 1">
            <a:extLst>
              <a:ext uri="{FF2B5EF4-FFF2-40B4-BE49-F238E27FC236}">
                <a16:creationId xmlns:a16="http://schemas.microsoft.com/office/drawing/2014/main" id="{80A2FE70-7120-4861-9D74-9FBD5F4B394B}"/>
              </a:ext>
            </a:extLst>
          </p:cNvPr>
          <p:cNvSpPr/>
          <p:nvPr/>
        </p:nvSpPr>
        <p:spPr>
          <a:xfrm>
            <a:off x="552449" y="1149203"/>
            <a:ext cx="8639175" cy="4857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62263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A247D26E-71E2-409B-974F-C40BD8495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396" y="1405929"/>
            <a:ext cx="3835700" cy="2729843"/>
          </a:xfrm>
          <a:prstGeom prst="rect">
            <a:avLst/>
          </a:prstGeom>
        </p:spPr>
      </p:pic>
      <p:pic>
        <p:nvPicPr>
          <p:cNvPr id="3" name="Picture 2">
            <a:extLst>
              <a:ext uri="{FF2B5EF4-FFF2-40B4-BE49-F238E27FC236}">
                <a16:creationId xmlns:a16="http://schemas.microsoft.com/office/drawing/2014/main" id="{8C2F875C-F8BC-4DB9-A1DD-901FD1516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904" y="1405928"/>
            <a:ext cx="3895306" cy="2729843"/>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10: Run output</a:t>
            </a:r>
          </a:p>
        </p:txBody>
      </p:sp>
      <p:sp>
        <p:nvSpPr>
          <p:cNvPr id="29" name="Callout: Line 28">
            <a:extLst>
              <a:ext uri="{FF2B5EF4-FFF2-40B4-BE49-F238E27FC236}">
                <a16:creationId xmlns:a16="http://schemas.microsoft.com/office/drawing/2014/main" id="{BFDD73C5-4ED1-45A9-802F-05A50B46B4C0}"/>
              </a:ext>
            </a:extLst>
          </p:cNvPr>
          <p:cNvSpPr/>
          <p:nvPr/>
        </p:nvSpPr>
        <p:spPr>
          <a:xfrm>
            <a:off x="1919830" y="5251508"/>
            <a:ext cx="2936649" cy="655313"/>
          </a:xfrm>
          <a:prstGeom prst="borderCallout1">
            <a:avLst>
              <a:gd name="adj1" fmla="val -800"/>
              <a:gd name="adj2" fmla="val 51712"/>
              <a:gd name="adj3" fmla="val -224119"/>
              <a:gd name="adj4" fmla="val 40003"/>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M35 subsystem UART output</a:t>
            </a:r>
          </a:p>
        </p:txBody>
      </p:sp>
      <p:sp>
        <p:nvSpPr>
          <p:cNvPr id="30" name="Callout: Line 29">
            <a:extLst>
              <a:ext uri="{FF2B5EF4-FFF2-40B4-BE49-F238E27FC236}">
                <a16:creationId xmlns:a16="http://schemas.microsoft.com/office/drawing/2014/main" id="{3A471FE8-523A-4F0F-B816-12DABF3022FD}"/>
              </a:ext>
            </a:extLst>
          </p:cNvPr>
          <p:cNvSpPr/>
          <p:nvPr/>
        </p:nvSpPr>
        <p:spPr>
          <a:xfrm>
            <a:off x="6335240" y="5251508"/>
            <a:ext cx="2936649" cy="655313"/>
          </a:xfrm>
          <a:prstGeom prst="borderCallout1">
            <a:avLst>
              <a:gd name="adj1" fmla="val -800"/>
              <a:gd name="adj2" fmla="val 51712"/>
              <a:gd name="adj3" fmla="val -217272"/>
              <a:gd name="adj4" fmla="val 68920"/>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A55 subsystem UART output</a:t>
            </a:r>
          </a:p>
        </p:txBody>
      </p:sp>
    </p:spTree>
    <p:extLst>
      <p:ext uri="{BB962C8B-B14F-4D97-AF65-F5344CB8AC3E}">
        <p14:creationId xmlns:p14="http://schemas.microsoft.com/office/powerpoint/2010/main" val="1250139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9695" y="686655"/>
            <a:ext cx="11310257" cy="582729"/>
          </a:xfrm>
        </p:spPr>
        <p:txBody>
          <a:bodyPr/>
          <a:lstStyle/>
          <a:p>
            <a:r>
              <a:rPr lang="en-US" dirty="0"/>
              <a:t>Step 10a: Build &amp; run the platform (command line)</a:t>
            </a:r>
            <a:br>
              <a:rPr lang="en-US" dirty="0"/>
            </a:br>
            <a:r>
              <a:rPr lang="en-US" sz="2400" dirty="0">
                <a:solidFill>
                  <a:srgbClr val="FFFFFF">
                    <a:lumMod val="65000"/>
                  </a:srgbClr>
                </a:solidFill>
              </a:rPr>
              <a:t>Build and run from the command line</a:t>
            </a:r>
            <a:br>
              <a:rPr lang="en-US" dirty="0"/>
            </a:br>
            <a:endParaRPr lang="en-US" dirty="0">
              <a:solidFill>
                <a:schemeClr val="bg1">
                  <a:lumMod val="65000"/>
                </a:schemeClr>
              </a:solidFill>
            </a:endParaRPr>
          </a:p>
        </p:txBody>
      </p:sp>
      <p:sp>
        <p:nvSpPr>
          <p:cNvPr id="8" name="Content Placeholder 3">
            <a:extLst>
              <a:ext uri="{FF2B5EF4-FFF2-40B4-BE49-F238E27FC236}">
                <a16:creationId xmlns:a16="http://schemas.microsoft.com/office/drawing/2014/main" id="{EFA9E156-448D-439D-A17E-4A921E5C13D6}"/>
              </a:ext>
            </a:extLst>
          </p:cNvPr>
          <p:cNvSpPr>
            <a:spLocks noGrp="1"/>
          </p:cNvSpPr>
          <p:nvPr>
            <p:ph idx="1"/>
          </p:nvPr>
        </p:nvSpPr>
        <p:spPr>
          <a:xfrm>
            <a:off x="274320" y="1766455"/>
            <a:ext cx="11612880" cy="4542904"/>
          </a:xfrm>
        </p:spPr>
        <p:txBody>
          <a:bodyPr vert="horz" lIns="0" tIns="45720" rIns="91440" bIns="45720" rtlCol="0" anchor="t">
            <a:noAutofit/>
          </a:bodyPr>
          <a:lstStyle/>
          <a:p>
            <a:r>
              <a:rPr lang="en-US" dirty="0"/>
              <a:t>To build and elaborate the platform:</a:t>
            </a:r>
          </a:p>
          <a:p>
            <a:pPr lvl="1"/>
            <a:r>
              <a:rPr lang="en-US" sz="1600" dirty="0">
                <a:latin typeface="Consolas" panose="020B0609020204030204" pitchFamily="49" charset="0"/>
              </a:rPr>
              <a:t>make -f &lt;catalog directory&gt;/&lt;catalog name&gt;/cadence.com/platform/a55m35/</a:t>
            </a:r>
            <a:r>
              <a:rPr lang="en-US" sz="1600" dirty="0" err="1">
                <a:latin typeface="Consolas" panose="020B0609020204030204" pitchFamily="49" charset="0"/>
              </a:rPr>
              <a:t>vdefault</a:t>
            </a:r>
            <a:r>
              <a:rPr lang="en-US" sz="1600" dirty="0">
                <a:latin typeface="Consolas" panose="020B0609020204030204" pitchFamily="49" charset="0"/>
              </a:rPr>
              <a:t>/</a:t>
            </a:r>
            <a:r>
              <a:rPr lang="en-US" sz="1600" dirty="0" err="1">
                <a:latin typeface="Consolas" panose="020B0609020204030204" pitchFamily="49" charset="0"/>
              </a:rPr>
              <a:t>makefile</a:t>
            </a:r>
            <a:r>
              <a:rPr lang="en-US" sz="1600" dirty="0">
                <a:latin typeface="Consolas" panose="020B0609020204030204" pitchFamily="49" charset="0"/>
              </a:rPr>
              <a:t> </a:t>
            </a:r>
            <a:r>
              <a:rPr lang="en-US" sz="1600" dirty="0" err="1">
                <a:latin typeface="Consolas" panose="020B0609020204030204" pitchFamily="49" charset="0"/>
              </a:rPr>
              <a:t>elab</a:t>
            </a:r>
            <a:endParaRPr lang="en-US" sz="1600" dirty="0">
              <a:latin typeface="Consolas" panose="020B0609020204030204" pitchFamily="49" charset="0"/>
            </a:endParaRPr>
          </a:p>
          <a:p>
            <a:r>
              <a:rPr lang="en-US" dirty="0"/>
              <a:t>To run the platform:</a:t>
            </a:r>
          </a:p>
          <a:p>
            <a:pPr lvl="1"/>
            <a:r>
              <a:rPr lang="en-US" sz="1600" dirty="0">
                <a:latin typeface="Consolas" panose="020B0609020204030204" pitchFamily="49" charset="0"/>
              </a:rPr>
              <a:t>make -f &lt;catalog directory&gt;/&lt;catalog name&gt;/cadence.com/platform/a55m35/</a:t>
            </a:r>
            <a:r>
              <a:rPr lang="en-US" sz="1600" dirty="0" err="1">
                <a:latin typeface="Consolas" panose="020B0609020204030204" pitchFamily="49" charset="0"/>
              </a:rPr>
              <a:t>vdefault</a:t>
            </a:r>
            <a:r>
              <a:rPr lang="en-US" sz="1600" dirty="0">
                <a:latin typeface="Consolas" panose="020B0609020204030204" pitchFamily="49" charset="0"/>
              </a:rPr>
              <a:t>/</a:t>
            </a:r>
            <a:r>
              <a:rPr lang="en-US" sz="1600" dirty="0" err="1">
                <a:latin typeface="Consolas" panose="020B0609020204030204" pitchFamily="49" charset="0"/>
              </a:rPr>
              <a:t>makefile</a:t>
            </a:r>
            <a:r>
              <a:rPr lang="en-US" sz="1600" dirty="0">
                <a:latin typeface="Consolas" panose="020B0609020204030204" pitchFamily="49" charset="0"/>
              </a:rPr>
              <a:t> run</a:t>
            </a:r>
          </a:p>
          <a:p>
            <a:pPr marL="457200" lvl="1" indent="0">
              <a:buNone/>
            </a:pPr>
            <a:endParaRPr lang="en-US" sz="1600" dirty="0">
              <a:latin typeface="Consolas" panose="020B0609020204030204" pitchFamily="49" charset="0"/>
            </a:endParaRPr>
          </a:p>
          <a:p>
            <a:r>
              <a:rPr lang="en-US" dirty="0"/>
              <a:t>Note: </a:t>
            </a:r>
          </a:p>
          <a:p>
            <a:pPr lvl="1"/>
            <a:r>
              <a:rPr lang="en-US" sz="1200" dirty="0">
                <a:latin typeface="Consolas" panose="020B0609020204030204" pitchFamily="49" charset="0"/>
              </a:rPr>
              <a:t>&lt;catalog directory&gt; </a:t>
            </a:r>
            <a:r>
              <a:rPr lang="en-US" dirty="0"/>
              <a:t>is the directory where you created a catalog in Step 9 previously.</a:t>
            </a:r>
          </a:p>
          <a:p>
            <a:pPr lvl="1"/>
            <a:r>
              <a:rPr lang="en-US" sz="1200" dirty="0">
                <a:latin typeface="Consolas" panose="020B0609020204030204" pitchFamily="49" charset="0"/>
              </a:rPr>
              <a:t>&lt;catalog name&gt; </a:t>
            </a:r>
            <a:r>
              <a:rPr lang="en-US" dirty="0"/>
              <a:t>is the name you gave the catalog (with spaces replaced with underscores) in Step 9 previously.</a:t>
            </a:r>
          </a:p>
          <a:p>
            <a:pPr lvl="1"/>
            <a:endParaRPr lang="en-US" dirty="0"/>
          </a:p>
          <a:p>
            <a:endParaRPr lang="en-US" dirty="0">
              <a:latin typeface="+mj-lt"/>
            </a:endParaRPr>
          </a:p>
        </p:txBody>
      </p:sp>
    </p:spTree>
    <p:extLst>
      <p:ext uri="{BB962C8B-B14F-4D97-AF65-F5344CB8AC3E}">
        <p14:creationId xmlns:p14="http://schemas.microsoft.com/office/powerpoint/2010/main" val="2696091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14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C573C-38BD-4737-8B40-E09236D200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2597" y="1806444"/>
            <a:ext cx="5501835" cy="397247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08969" y="690423"/>
            <a:ext cx="11612880" cy="516383"/>
          </a:xfrm>
        </p:spPr>
        <p:txBody>
          <a:bodyPr/>
          <a:lstStyle/>
          <a:p>
            <a:r>
              <a:rPr lang="en-US" dirty="0"/>
              <a:t>Step 1: Create the ARM Fast Models</a:t>
            </a:r>
            <a:br>
              <a:rPr lang="en-US" dirty="0"/>
            </a:br>
            <a:r>
              <a:rPr lang="en-US" sz="2400" dirty="0">
                <a:solidFill>
                  <a:schemeClr val="bg1">
                    <a:lumMod val="65000"/>
                  </a:schemeClr>
                </a:solidFill>
              </a:rPr>
              <a:t>Create a catalog for the ARM models</a:t>
            </a:r>
            <a:endParaRPr lang="en-US" dirty="0"/>
          </a:p>
        </p:txBody>
      </p:sp>
      <p:sp>
        <p:nvSpPr>
          <p:cNvPr id="21" name="Callout: Line 20">
            <a:extLst>
              <a:ext uri="{FF2B5EF4-FFF2-40B4-BE49-F238E27FC236}">
                <a16:creationId xmlns:a16="http://schemas.microsoft.com/office/drawing/2014/main" id="{7E840311-3E53-4212-907E-DF137174F791}"/>
              </a:ext>
            </a:extLst>
          </p:cNvPr>
          <p:cNvSpPr/>
          <p:nvPr/>
        </p:nvSpPr>
        <p:spPr>
          <a:xfrm>
            <a:off x="7787963" y="2938536"/>
            <a:ext cx="2792608" cy="686637"/>
          </a:xfrm>
          <a:prstGeom prst="borderCallout1">
            <a:avLst>
              <a:gd name="adj1" fmla="val 48121"/>
              <a:gd name="adj2" fmla="val -72"/>
              <a:gd name="adj3" fmla="val 233277"/>
              <a:gd name="adj4" fmla="val -96452"/>
            </a:avLst>
          </a:prstGeom>
          <a:solidFill>
            <a:schemeClr val="tx2">
              <a:lumMod val="20000"/>
              <a:lumOff val="80000"/>
            </a:schemeClr>
          </a:solidFill>
          <a:ln>
            <a:solidFill>
              <a:schemeClr val="accent1"/>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 click, add models to catalogs</a:t>
            </a:r>
          </a:p>
        </p:txBody>
      </p:sp>
    </p:spTree>
    <p:extLst>
      <p:ext uri="{BB962C8B-B14F-4D97-AF65-F5344CB8AC3E}">
        <p14:creationId xmlns:p14="http://schemas.microsoft.com/office/powerpoint/2010/main" val="613848067"/>
      </p:ext>
    </p:extLst>
  </p:cSld>
  <p:clrMapOvr>
    <a:masterClrMapping/>
  </p:clrMapOvr>
</p:sld>
</file>

<file path=ppt/theme/theme1.xml><?xml version="1.0" encoding="utf-8"?>
<a:theme xmlns:a="http://schemas.openxmlformats.org/drawingml/2006/main" name="Cadence-Lt">
  <a:themeElements>
    <a:clrScheme name="Cadence Color Palette">
      <a:dk1>
        <a:srgbClr val="262626"/>
      </a:dk1>
      <a:lt1>
        <a:srgbClr val="FFFFFF"/>
      </a:lt1>
      <a:dk2>
        <a:srgbClr val="2CCCD3"/>
      </a:dk2>
      <a:lt2>
        <a:srgbClr val="147BD1"/>
      </a:lt2>
      <a:accent1>
        <a:srgbClr val="00778B"/>
      </a:accent1>
      <a:accent2>
        <a:srgbClr val="00A376"/>
      </a:accent2>
      <a:accent3>
        <a:srgbClr val="FFB81C"/>
      </a:accent3>
      <a:accent4>
        <a:srgbClr val="FF8200"/>
      </a:accent4>
      <a:accent5>
        <a:srgbClr val="CE0058"/>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2 Internal-Confidential.pptx" id="{AE272489-37A5-4A43-870A-6A3B844D28A6}" vid="{E1D37818-433A-4892-AA3C-7934D6E95F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200726D1A53444A1107E4C3FBC0B3E" ma:contentTypeVersion="6" ma:contentTypeDescription="Create a new document." ma:contentTypeScope="" ma:versionID="afc5aa0a2c85795b5fc9d2df0137eb2d">
  <xsd:schema xmlns:xsd="http://www.w3.org/2001/XMLSchema" xmlns:xs="http://www.w3.org/2001/XMLSchema" xmlns:p="http://schemas.microsoft.com/office/2006/metadata/properties" xmlns:ns2="9d26590b-f867-47c8-863c-59884c082a3b" xmlns:ns3="41eceaa9-2d45-425e-9ebe-ef9ae88a84f7" targetNamespace="http://schemas.microsoft.com/office/2006/metadata/properties" ma:root="true" ma:fieldsID="823364fa6e88e154ec5bd4f3a681e61b" ns2:_="" ns3:_="">
    <xsd:import namespace="9d26590b-f867-47c8-863c-59884c082a3b"/>
    <xsd:import namespace="41eceaa9-2d45-425e-9ebe-ef9ae88a84f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6590b-f867-47c8-863c-59884c082a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eceaa9-2d45-425e-9ebe-ef9ae88a84f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66B61-4F06-44C8-9162-4B6D2BCADA53}">
  <ds:schemaRefs>
    <ds:schemaRef ds:uri="http://schemas.microsoft.com/sharepoint/v3/contenttype/forms"/>
  </ds:schemaRefs>
</ds:datastoreItem>
</file>

<file path=customXml/itemProps2.xml><?xml version="1.0" encoding="utf-8"?>
<ds:datastoreItem xmlns:ds="http://schemas.openxmlformats.org/officeDocument/2006/customXml" ds:itemID="{C41E21E2-184C-4C53-96CE-A9EC73448FA3}">
  <ds:schemaRefs>
    <ds:schemaRef ds:uri="9d26590b-f867-47c8-863c-59884c082a3b"/>
    <ds:schemaRef ds:uri="http://purl.org/dc/terms/"/>
    <ds:schemaRef ds:uri="http://schemas.openxmlformats.org/package/2006/metadata/core-properties"/>
    <ds:schemaRef ds:uri="http://schemas.microsoft.com/office/2006/documentManagement/types"/>
    <ds:schemaRef ds:uri="41eceaa9-2d45-425e-9ebe-ef9ae88a84f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79145F3-6F83-4968-8E7C-1389A2B9A1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26590b-f867-47c8-863c-59884c082a3b"/>
    <ds:schemaRef ds:uri="41eceaa9-2d45-425e-9ebe-ef9ae88a84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49713</TotalTime>
  <Words>3720</Words>
  <Application>Microsoft Office PowerPoint</Application>
  <PresentationFormat>Widescreen</PresentationFormat>
  <Paragraphs>469</Paragraphs>
  <Slides>82</Slides>
  <Notes>80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.Lucida Grande UI Regular</vt:lpstr>
      <vt:lpstr>Rubik Light</vt:lpstr>
      <vt:lpstr>Arial</vt:lpstr>
      <vt:lpstr>Calibri</vt:lpstr>
      <vt:lpstr>Consolas</vt:lpstr>
      <vt:lpstr>Courier New</vt:lpstr>
      <vt:lpstr>Wingdings</vt:lpstr>
      <vt:lpstr>Cadence-Lt</vt:lpstr>
      <vt:lpstr>Creating a Dual Subsystem Virtual Platform</vt:lpstr>
      <vt:lpstr>Introduction</vt:lpstr>
      <vt:lpstr>The platform we will create</vt:lpstr>
      <vt:lpstr>Setting up the training materials</vt:lpstr>
      <vt:lpstr>Contents of the Training Material Tarball</vt:lpstr>
      <vt:lpstr>Log in to hsv-sc48</vt:lpstr>
      <vt:lpstr>Extract the Tab Material Tarball and Setup Tool Paths</vt:lpstr>
      <vt:lpstr>Steps</vt:lpstr>
      <vt:lpstr>Step 1: Create the ARM Fast Models Create a catalog for the ARM models</vt:lpstr>
      <vt:lpstr>Step 1: Create the ARM Fast Models Create a catalog for the ARM models : Create a new catalog</vt:lpstr>
      <vt:lpstr>Step 1: Create the ARM Fast Models Create a catalog for the ARM models : Name the new catalog</vt:lpstr>
      <vt:lpstr>Step 1: Create the ARM Fast Models Create a catalog for the ARM models : Add ARMCortexA55x4 to the new catalog</vt:lpstr>
      <vt:lpstr>Step 1: Create the ARM Fast Models Create a catalog for the ARM models : Retain the default CPU parameter values </vt:lpstr>
      <vt:lpstr>Step 1: Create the ARM Fast Models Create a catalog for the ARM models : Exclude some ports from the CPU model</vt:lpstr>
      <vt:lpstr>Step 1: Create the ARM Fast Models Create a catalog for the ARM models : Finish the CPU model</vt:lpstr>
      <vt:lpstr>Step 1: Create the ARM Fast Models Create a catalog for the ARM models : ARMCortexA55x4 model ready</vt:lpstr>
      <vt:lpstr>Step 1: Create the ARM Fast Models Create a catalog for the ARM models : Add the GIC600 model to the catalog</vt:lpstr>
      <vt:lpstr>Step 1: Create the ARM Fast Models Create a catalog for the ARM models : Select the ARM FM catalog</vt:lpstr>
      <vt:lpstr>Step 1: Create the ARM Fast Models Create a catalog for the ARM models : Select the GIC600 model</vt:lpstr>
      <vt:lpstr>Step 1: Create the ARM Fast Models Create a catalog for the ARM models : Override some GIC parameter values </vt:lpstr>
      <vt:lpstr>Step 1: Create the ARM Fast Models Create a catalog for the ARM models : Exclude some ports from the GIC model</vt:lpstr>
      <vt:lpstr>Step 1: Create the ARM Fast Models Create a catalog for the ARM models : Finish the GIC model</vt:lpstr>
      <vt:lpstr>Step 1: Create the ARM Fast Models Create a catalog for the ARM models : GIC600 model ready</vt:lpstr>
      <vt:lpstr>Step 1: Create the ARM Fast Models Create a catalog for the ARM models : Add the ARMCortexM35 model to the catalog</vt:lpstr>
      <vt:lpstr>Step 1: Create the ARM Fast Models Create a catalog for the ARM models : Select the ARM FM catalog</vt:lpstr>
      <vt:lpstr>Step 1: Create the ARM Fast Models Create a catalog for the ARM models : Select the ARMCortexM35 model</vt:lpstr>
      <vt:lpstr>Step 1: Create the ARM Fast Models Create a catalog for the ARM models : Retain the default CPU parameter values </vt:lpstr>
      <vt:lpstr>Step 1: Create the ARM Fast Models Create a catalog for the ARM models : Exclude some ports from the CPU model</vt:lpstr>
      <vt:lpstr>Step 1: Create the ARM Fast Models Create a catalog for the ARM models : Finish the CPU model</vt:lpstr>
      <vt:lpstr>Step 1: Create the ARM Fast Models Create a catalog for the ARM models : ARMCortexM35 model ready</vt:lpstr>
      <vt:lpstr>Step 1: Create the ARM Fast Models Create a catalog for the ARM models : Add the IDAU model to the catalog</vt:lpstr>
      <vt:lpstr>Step 1: Create the ARM Fast Models Create a catalog for the ARM models : Select the ARM FM catalog</vt:lpstr>
      <vt:lpstr>Step 1: Create the ARM Fast Models Create a catalog for the ARM models : Select the IDAU model</vt:lpstr>
      <vt:lpstr>Step 1: Create the ARM Fast Models Create a catalog for the ARM models : Retain the default IDAU parameter values </vt:lpstr>
      <vt:lpstr>Step 1: Create the ARM Fast Models Create a catalog for the ARM models : Don’t exclude any ports </vt:lpstr>
      <vt:lpstr>Step 1: Create the ARM Fast Models Create a catalog for the ARM models : Finish creating the IDAU model</vt:lpstr>
      <vt:lpstr>Step 1: Create the ARM Fast Models Create a catalog for the ARM models : IDAU model ready</vt:lpstr>
      <vt:lpstr>Steps</vt:lpstr>
      <vt:lpstr>Step 2: Create a new platform Create a new platform</vt:lpstr>
      <vt:lpstr>Steps</vt:lpstr>
      <vt:lpstr>Step 3: Instantiate the a53_gic400 platform </vt:lpstr>
      <vt:lpstr>Step 3: Instantiate the a53_gic400 platform Rename the platform to a55_subsys </vt:lpstr>
      <vt:lpstr>Steps</vt:lpstr>
      <vt:lpstr>Step 4: Replace the A53 with A55 Replace core instance</vt:lpstr>
      <vt:lpstr>Step 4: Replace the A53 with A55 Auto stub core.pvbus_periph_m</vt:lpstr>
      <vt:lpstr>Step 4: Replace the A53 with A55 Connect core.core_clk*mul ports</vt:lpstr>
      <vt:lpstr>Step 4: Replace the A53 with A55 Connect core.core_clk*div ports</vt:lpstr>
      <vt:lpstr>Step 4: Replace the A53 with A55 Connect core.ASTARTMP and core.AENDMP to 0</vt:lpstr>
      <vt:lpstr>Step 4: Replace the A53 with A55 Enable GIC in the core</vt:lpstr>
      <vt:lpstr>Steps</vt:lpstr>
      <vt:lpstr>Step 5: Replace the GIC400 with GIC600 Replace gic instance</vt:lpstr>
      <vt:lpstr>Step 5: Replace the GIC400 with GIC600 Connect cpu_active_s and ppi_in ports using the Ports tab</vt:lpstr>
      <vt:lpstr>Step 5: Replace the GIC400 with GIC600 Connect SPI interrupt pins</vt:lpstr>
      <vt:lpstr>Step 5: Replace the GIC400 with GIC600 Add a new slave port to the interconnect</vt:lpstr>
      <vt:lpstr>Step 5: Replace the GIC400 with GIC600 Connect the new interconnect port to the GIC</vt:lpstr>
      <vt:lpstr>Step 5: Replace the GIC400 with GIC600 Connect the GIC to the CPU</vt:lpstr>
      <vt:lpstr>Step 5: Replace the GIC400 with GIC600 Connect the GIC to the CPU</vt:lpstr>
      <vt:lpstr>Steps</vt:lpstr>
      <vt:lpstr>Step 6: Clean up Remove unnecessary sockets</vt:lpstr>
      <vt:lpstr>Steps</vt:lpstr>
      <vt:lpstr>Step 7: Instantiate the basic_m7 platform </vt:lpstr>
      <vt:lpstr>Step 7: Instantiate the basic_m7 platform Rename the platform to m35_subsys </vt:lpstr>
      <vt:lpstr>Steps</vt:lpstr>
      <vt:lpstr>Step 8: Replace the M7 with M35 Replace core instance</vt:lpstr>
      <vt:lpstr>Step 8: Replace the M7 with M35 Instantiate IDAU</vt:lpstr>
      <vt:lpstr>Step 8: Replace the M7 with M35 Connect IDAU to the M35</vt:lpstr>
      <vt:lpstr>Step 8: Replace the M7 with M35 Stub unused ports</vt:lpstr>
      <vt:lpstr>Step 8: Replace the M7 with M35 Delete unnecessary sockets and models</vt:lpstr>
      <vt:lpstr>Step 8: Replace the M7 with M35 Delete unnecessary peripherals and masters in the memory map</vt:lpstr>
      <vt:lpstr>Step 8: Replace the M7 with M35 Add an SRAM instance</vt:lpstr>
      <vt:lpstr>Step 8: Replace the M7 with M35 Add the SRAM to the memory map</vt:lpstr>
      <vt:lpstr>Step 8: Replace the M7 with M35 Connect the SRAM reset pin</vt:lpstr>
      <vt:lpstr>Step 8: Replace the M7 with M35 Set up the memory map</vt:lpstr>
      <vt:lpstr>Steps</vt:lpstr>
      <vt:lpstr>Step 9: Set run options Set run options </vt:lpstr>
      <vt:lpstr>Steps</vt:lpstr>
      <vt:lpstr>Step 9: Save the platform to a catalog Save to catalog </vt:lpstr>
      <vt:lpstr>Steps</vt:lpstr>
      <vt:lpstr>Step 10: Build &amp; run the platform (GUI) Build and run the platform from the GUI</vt:lpstr>
      <vt:lpstr>Step 10: Run output</vt:lpstr>
      <vt:lpstr>Step 10a: Build &amp; run the platform (command line) Build and run from the command line </vt:lpstr>
      <vt:lpstr>PowerPoint Presentation</vt:lpstr>
    </vt:vector>
  </TitlesOfParts>
  <Company>Cadence Design Systems,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Dual Subsystem Virtual Platform</dc:title>
  <dc:creator>Ashwin Menon</dc:creator>
  <cp:keywords>2022 Cadence PPT template</cp:keywords>
  <dc:description/>
  <cp:lastModifiedBy>Junqi Cheng</cp:lastModifiedBy>
  <cp:revision>9</cp:revision>
  <dcterms:created xsi:type="dcterms:W3CDTF">2022-03-11T05:52:43Z</dcterms:created>
  <dcterms:modified xsi:type="dcterms:W3CDTF">2023-02-28T09:07:38Z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0x010100A6200726D1A53444A1107E4C3FBC0B3E</vt:lpwstr>
  </property>
  <property fmtid="{D5CDD505-2E9C-101B-9397-08002B2CF9AE}" pid="3" name="Order">
    <vt:r8>7500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